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1" r:id="rId5"/>
    <p:sldId id="262" r:id="rId6"/>
    <p:sldId id="279" r:id="rId7"/>
    <p:sldId id="280" r:id="rId8"/>
    <p:sldId id="281" r:id="rId9"/>
    <p:sldId id="283" r:id="rId10"/>
    <p:sldId id="284" r:id="rId11"/>
    <p:sldId id="285" r:id="rId12"/>
    <p:sldId id="263" r:id="rId13"/>
    <p:sldId id="270" r:id="rId14"/>
    <p:sldId id="272" r:id="rId15"/>
    <p:sldId id="271" r:id="rId16"/>
    <p:sldId id="264" r:id="rId17"/>
    <p:sldId id="273" r:id="rId18"/>
    <p:sldId id="274" r:id="rId19"/>
    <p:sldId id="268" r:id="rId20"/>
    <p:sldId id="275" r:id="rId21"/>
    <p:sldId id="269" r:id="rId22"/>
    <p:sldId id="277" r:id="rId23"/>
    <p:sldId id="278"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E0F3B-EDDC-48DA-A97B-31E285FBCF48}" type="datetimeFigureOut">
              <a:rPr lang="en-IN" smtClean="0"/>
              <a:t>08-11-2024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05DA6-BE4A-446F-A82A-44730A0A5CEC}" type="slidenum">
              <a:rPr lang="en-IN" smtClean="0"/>
              <a:t>‹#›</a:t>
            </a:fld>
            <a:endParaRPr lang="en-IN"/>
          </a:p>
        </p:txBody>
      </p:sp>
    </p:spTree>
    <p:extLst>
      <p:ext uri="{BB962C8B-B14F-4D97-AF65-F5344CB8AC3E}">
        <p14:creationId xmlns:p14="http://schemas.microsoft.com/office/powerpoint/2010/main" val="38944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7C05DA6-BE4A-446F-A82A-44730A0A5CEC}" type="slidenum">
              <a:rPr lang="en-IN" smtClean="0"/>
              <a:t>1</a:t>
            </a:fld>
            <a:endParaRPr lang="en-IN"/>
          </a:p>
        </p:txBody>
      </p:sp>
    </p:spTree>
    <p:extLst>
      <p:ext uri="{BB962C8B-B14F-4D97-AF65-F5344CB8AC3E}">
        <p14:creationId xmlns:p14="http://schemas.microsoft.com/office/powerpoint/2010/main" val="179680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B633-487C-30F9-FD57-77EB8482B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BFC1BE4-2544-ABE7-28E5-273C93F44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FF9AE0D-8DD7-8E32-7703-C7768B6278B4}"/>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355EA66E-BCAF-230B-9056-0C03798FAF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7FE6A3-686D-8B59-8F14-E5A8551A6372}"/>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206520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4457-57AD-C5B5-7AC4-FD4E22B2E61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25DAAC-F6E0-09AA-0C96-83117A593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3B22DE-4DD6-F98F-9971-495E86683D7D}"/>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2CE8DB3D-8F30-C139-9FA5-C6934DD345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419599-F56A-E48D-22CD-E0A86F925E66}"/>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00519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3ACFE-05AB-72D3-2552-6D6D8D316A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E2B6CB-FCEB-EA01-5976-562A32708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80A109-E056-D402-3692-A3AD44AAE169}"/>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9F64D707-6CDC-9CA5-F8EB-305F58F6B4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A39F8A-88C2-4976-C296-B8A0941BECEE}"/>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90671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9813-ADEE-A223-FB42-4E7B2AF7E5F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D0B61E-B7FC-1D85-E0A2-BF0982D0F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7BA5F9-4422-9559-412A-666A672DC36F}"/>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692DA843-7981-5FD6-1F4D-741CD9A86C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33547A-BE30-24D6-48E3-8A3043D844B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92219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9B25-7DC2-006B-6F17-300A3D4AC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4D002B6-609C-77A4-8620-DB5718F09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EE3FB-7C78-598B-5222-CF6E18CF9209}"/>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23BB63C3-8632-57E3-5D0C-7625159588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B7CCCF-00BE-2F24-0D51-8674ED866015}"/>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50114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AF38-03FF-204F-118B-1508235187B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210923-0A89-800B-C7BA-8AFBA3F6F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A70DED6-C005-6EE6-FE40-AAED25AE2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6D97-9192-E68E-32EB-EF6EA7BF3AC2}"/>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6" name="Footer Placeholder 5">
            <a:extLst>
              <a:ext uri="{FF2B5EF4-FFF2-40B4-BE49-F238E27FC236}">
                <a16:creationId xmlns:a16="http://schemas.microsoft.com/office/drawing/2014/main" id="{021D5ED6-3AA0-256F-EC25-6A013C75D7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0A05F8-77DE-E66E-802B-B6013BA0FB8E}"/>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77964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9BB-C8E3-7E25-F0D2-ED3D2680E89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553759-B32F-ED31-160A-0CE56B9FB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5F893-C770-02E4-A176-8ACB44DCB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5CCD361-34CC-962A-D5AC-3FB155AD2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A3352-9C5E-3C37-5F23-E0B292EA4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A9EC290-0E34-CAE4-1539-5D7D61B2C2C8}"/>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8" name="Footer Placeholder 7">
            <a:extLst>
              <a:ext uri="{FF2B5EF4-FFF2-40B4-BE49-F238E27FC236}">
                <a16:creationId xmlns:a16="http://schemas.microsoft.com/office/drawing/2014/main" id="{F744FCAA-C21B-538C-752C-79C5BEE246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59A9F0-B96A-1777-5755-DF600A451B4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279532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AB8-DC8B-73A9-530E-978C89C32E2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8A22E99-BF31-B809-4C6A-C7A5BA28C3C3}"/>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4" name="Footer Placeholder 3">
            <a:extLst>
              <a:ext uri="{FF2B5EF4-FFF2-40B4-BE49-F238E27FC236}">
                <a16:creationId xmlns:a16="http://schemas.microsoft.com/office/drawing/2014/main" id="{B1F2126F-6DC2-B300-B976-1E233EF9BF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0EB4FF-42D1-7FD2-56E8-DA12B68A7B2A}"/>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126027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6FDB6-718B-D8DA-268B-AA9BAD45C13E}"/>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3" name="Footer Placeholder 2">
            <a:extLst>
              <a:ext uri="{FF2B5EF4-FFF2-40B4-BE49-F238E27FC236}">
                <a16:creationId xmlns:a16="http://schemas.microsoft.com/office/drawing/2014/main" id="{5C3B343D-0E8D-9E9F-213E-926C91C37F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B10D3F7-DFA1-72FB-BF5C-E02BEA9EC71D}"/>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419644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2D29-FD47-DDBB-B125-AF6DF9779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895660E-2A4C-35A4-6D8D-1C2A4F320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CDF9EDA-1366-0CCD-1F67-4D3C8A02E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413A4-F364-5176-7664-56D0B8DDF839}"/>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6" name="Footer Placeholder 5">
            <a:extLst>
              <a:ext uri="{FF2B5EF4-FFF2-40B4-BE49-F238E27FC236}">
                <a16:creationId xmlns:a16="http://schemas.microsoft.com/office/drawing/2014/main" id="{09818AC1-9E0D-E49B-4ED2-2240C3F502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F2B43D-D29C-DA06-EE04-05F5AB8583DB}"/>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3735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AA67-D944-551B-199C-6F41AF8C8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18EA258-7DC0-3652-7F99-B5D0A1E1E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63FDA19-6AF4-A300-913F-5EF82634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93708-23AF-B709-6814-00D3285B7F45}"/>
              </a:ext>
            </a:extLst>
          </p:cNvPr>
          <p:cNvSpPr>
            <a:spLocks noGrp="1"/>
          </p:cNvSpPr>
          <p:nvPr>
            <p:ph type="dt" sz="half" idx="10"/>
          </p:nvPr>
        </p:nvSpPr>
        <p:spPr/>
        <p:txBody>
          <a:bodyPr/>
          <a:lstStyle/>
          <a:p>
            <a:fld id="{201B5737-D21E-4779-8597-FF4899AC118D}" type="datetimeFigureOut">
              <a:rPr lang="en-IN" smtClean="0"/>
              <a:t>08-11-2024</a:t>
            </a:fld>
            <a:endParaRPr lang="en-IN"/>
          </a:p>
        </p:txBody>
      </p:sp>
      <p:sp>
        <p:nvSpPr>
          <p:cNvPr id="6" name="Footer Placeholder 5">
            <a:extLst>
              <a:ext uri="{FF2B5EF4-FFF2-40B4-BE49-F238E27FC236}">
                <a16:creationId xmlns:a16="http://schemas.microsoft.com/office/drawing/2014/main" id="{7D11C5B1-54A4-AE26-BF73-83670535CC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2E3597-AE2B-6BD5-2D26-5F86D3D98AC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115988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9AD37-27D8-30ED-1295-5D7429AB7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0E9B9E7-CBF8-81D4-129C-7407861F0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4BC746-6BF5-E4D3-C984-B9B7ED741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B5737-D21E-4779-8597-FF4899AC118D}" type="datetimeFigureOut">
              <a:rPr lang="en-IN" smtClean="0"/>
              <a:t>08-11-2024</a:t>
            </a:fld>
            <a:endParaRPr lang="en-IN"/>
          </a:p>
        </p:txBody>
      </p:sp>
      <p:sp>
        <p:nvSpPr>
          <p:cNvPr id="5" name="Footer Placeholder 4">
            <a:extLst>
              <a:ext uri="{FF2B5EF4-FFF2-40B4-BE49-F238E27FC236}">
                <a16:creationId xmlns:a16="http://schemas.microsoft.com/office/drawing/2014/main" id="{08773900-E49C-4A71-ABF3-9763BFF1C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EEA21A-3A1A-A17D-F25C-2E6FAABCF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C87C1-9384-4F09-A077-A2B68B1D8206}" type="slidenum">
              <a:rPr lang="en-IN" smtClean="0"/>
              <a:t>‹#›</a:t>
            </a:fld>
            <a:endParaRPr lang="en-IN"/>
          </a:p>
        </p:txBody>
      </p:sp>
    </p:spTree>
    <p:extLst>
      <p:ext uri="{BB962C8B-B14F-4D97-AF65-F5344CB8AC3E}">
        <p14:creationId xmlns:p14="http://schemas.microsoft.com/office/powerpoint/2010/main" val="7194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D44ED-E577-EC67-E160-38739B85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9D7CC70-D758-5350-4D3D-F7B23CC54CC9}"/>
              </a:ext>
            </a:extLst>
          </p:cNvPr>
          <p:cNvSpPr txBox="1"/>
          <p:nvPr/>
        </p:nvSpPr>
        <p:spPr>
          <a:xfrm>
            <a:off x="0" y="-37185"/>
            <a:ext cx="12192000" cy="1938992"/>
          </a:xfrm>
          <a:prstGeom prst="rect">
            <a:avLst/>
          </a:prstGeom>
          <a:solidFill>
            <a:srgbClr val="002060"/>
          </a:solidFill>
          <a:ln>
            <a:solidFill>
              <a:srgbClr val="FFC000"/>
            </a:solidFill>
          </a:ln>
        </p:spPr>
        <p:txBody>
          <a:bodyPr wrap="square">
            <a:spAutoFit/>
          </a:bodyPr>
          <a:lstStyle/>
          <a:p>
            <a:pPr algn="ctr"/>
            <a:r>
              <a:rPr lang="en-US" sz="6000" b="1" dirty="0">
                <a:solidFill>
                  <a:schemeClr val="bg1"/>
                </a:solidFill>
                <a:latin typeface="Adobe Gothic Std B" panose="020B0800000000000000" pitchFamily="34" charset="-128"/>
                <a:ea typeface="Adobe Gothic Std B" panose="020B0800000000000000" pitchFamily="34" charset="-128"/>
              </a:rPr>
              <a:t>Awareness and Use of Value Education Kit</a:t>
            </a:r>
            <a:endParaRPr lang="en-IN" sz="6000" dirty="0">
              <a:solidFill>
                <a:schemeClr val="bg1"/>
              </a:solidFill>
            </a:endParaRPr>
          </a:p>
        </p:txBody>
      </p:sp>
      <p:sp>
        <p:nvSpPr>
          <p:cNvPr id="7" name="Subtitle 4">
            <a:extLst>
              <a:ext uri="{FF2B5EF4-FFF2-40B4-BE49-F238E27FC236}">
                <a16:creationId xmlns:a16="http://schemas.microsoft.com/office/drawing/2014/main" id="{499BC9F4-079C-DAB6-5162-C7E9B6AF5782}"/>
              </a:ext>
            </a:extLst>
          </p:cNvPr>
          <p:cNvSpPr txBox="1">
            <a:spLocks/>
          </p:cNvSpPr>
          <p:nvPr/>
        </p:nvSpPr>
        <p:spPr>
          <a:xfrm>
            <a:off x="1629100" y="1889694"/>
            <a:ext cx="9569841" cy="460211"/>
          </a:xfrm>
          <a:prstGeom prst="rect">
            <a:avLst/>
          </a:prstGeom>
          <a:solidFill>
            <a:schemeClr val="accent2">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a:solidFill>
                  <a:srgbClr val="002060"/>
                </a:solidFill>
                <a:latin typeface="Bookman Old Style" panose="02050604050505020204" pitchFamily="18" charset="0"/>
              </a:rPr>
              <a:t>Empowering Students with Essential Life Skills</a:t>
            </a:r>
            <a:endParaRPr lang="en-IN" sz="4000" b="1" dirty="0">
              <a:solidFill>
                <a:srgbClr val="00206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6C18FC97-6073-F704-168D-8A1701B5F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297"/>
            <a:ext cx="1238866" cy="1938991"/>
          </a:xfrm>
          <a:prstGeom prst="rect">
            <a:avLst/>
          </a:prstGeom>
          <a:effectLst>
            <a:reflection stA="13000" endPos="65000" dist="50800" dir="5400000" sy="-100000" algn="bl" rotWithShape="0"/>
          </a:effectLst>
        </p:spPr>
      </p:pic>
      <p:sp>
        <p:nvSpPr>
          <p:cNvPr id="8" name="Subtitle 4">
            <a:extLst>
              <a:ext uri="{FF2B5EF4-FFF2-40B4-BE49-F238E27FC236}">
                <a16:creationId xmlns:a16="http://schemas.microsoft.com/office/drawing/2014/main" id="{1413823D-357D-0371-8FF7-E688D4016801}"/>
              </a:ext>
            </a:extLst>
          </p:cNvPr>
          <p:cNvSpPr txBox="1">
            <a:spLocks/>
          </p:cNvSpPr>
          <p:nvPr/>
        </p:nvSpPr>
        <p:spPr>
          <a:xfrm>
            <a:off x="9406440" y="5928853"/>
            <a:ext cx="2765918" cy="919326"/>
          </a:xfrm>
          <a:prstGeom prst="rect">
            <a:avLst/>
          </a:prstGeom>
          <a:solidFill>
            <a:schemeClr val="accent2">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Bookman Old Style" panose="02050604050505020204" pitchFamily="18" charset="0"/>
              </a:rPr>
              <a:t>By : MRS ARSHINA KHANAM</a:t>
            </a:r>
          </a:p>
          <a:p>
            <a:pPr marL="0" indent="0">
              <a:buNone/>
            </a:pPr>
            <a:r>
              <a:rPr lang="en-US" sz="1800" b="1" dirty="0">
                <a:solidFill>
                  <a:srgbClr val="002060"/>
                </a:solidFill>
                <a:latin typeface="Bookman Old Style" panose="02050604050505020204" pitchFamily="18" charset="0"/>
              </a:rPr>
              <a:t>&amp; MRS ANITA RAWAT</a:t>
            </a:r>
          </a:p>
          <a:p>
            <a:pPr marL="0" indent="0">
              <a:buNone/>
            </a:pPr>
            <a:r>
              <a:rPr lang="en-US" sz="1800" b="1" dirty="0">
                <a:solidFill>
                  <a:srgbClr val="002060"/>
                </a:solidFill>
                <a:latin typeface="Bookman Old Style" panose="02050604050505020204" pitchFamily="18" charset="0"/>
              </a:rPr>
              <a:t>PRT, APS NASIRABAD</a:t>
            </a:r>
            <a:endParaRPr lang="en-IN" sz="1800" b="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9243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FE4C-0B15-B6EF-6CE5-420AD662948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C399C3C-FD6D-7EBA-455E-3B67ED1977F8}"/>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A5AC454E-417B-D2C4-483D-086794550883}"/>
              </a:ext>
            </a:extLst>
          </p:cNvPr>
          <p:cNvSpPr txBox="1"/>
          <p:nvPr/>
        </p:nvSpPr>
        <p:spPr>
          <a:xfrm>
            <a:off x="3264301" y="6501269"/>
            <a:ext cx="5860034" cy="307777"/>
          </a:xfrm>
          <a:prstGeom prst="rect">
            <a:avLst/>
          </a:prstGeom>
          <a:solidFill>
            <a:srgbClr val="FFC000"/>
          </a:solidFill>
        </p:spPr>
        <p:txBody>
          <a:bodyPr wrap="square">
            <a:spAutoFit/>
          </a:bodyPr>
          <a:lstStyle/>
          <a:p>
            <a:pPr algn="ctr"/>
            <a:r>
              <a:rPr lang="en-US" sz="1400" b="1" dirty="0">
                <a:latin typeface="Adobe Gothic Std B" panose="020B0800000000000000" pitchFamily="34" charset="-128"/>
                <a:ea typeface="Adobe Gothic Std B" panose="020B0800000000000000" pitchFamily="34" charset="-128"/>
              </a:rPr>
              <a:t> MAINTAINING VALUE CARD</a:t>
            </a:r>
            <a:endParaRPr lang="en-IN" sz="1400" b="1" dirty="0"/>
          </a:p>
        </p:txBody>
      </p:sp>
      <p:pic>
        <p:nvPicPr>
          <p:cNvPr id="9" name="Picture 8">
            <a:extLst>
              <a:ext uri="{FF2B5EF4-FFF2-40B4-BE49-F238E27FC236}">
                <a16:creationId xmlns:a16="http://schemas.microsoft.com/office/drawing/2014/main" id="{4644ECC2-9A0F-04ED-99D1-5BB512950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576" y="1017876"/>
            <a:ext cx="7781003" cy="5252177"/>
          </a:xfrm>
          <a:prstGeom prst="rect">
            <a:avLst/>
          </a:prstGeom>
        </p:spPr>
      </p:pic>
    </p:spTree>
    <p:extLst>
      <p:ext uri="{BB962C8B-B14F-4D97-AF65-F5344CB8AC3E}">
        <p14:creationId xmlns:p14="http://schemas.microsoft.com/office/powerpoint/2010/main" val="178993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369F0E-E724-7612-B159-8CE95633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591" y="1238862"/>
            <a:ext cx="3561889" cy="4871884"/>
          </a:xfrm>
          <a:prstGeom prst="rect">
            <a:avLst/>
          </a:prstGeom>
        </p:spPr>
      </p:pic>
      <p:pic>
        <p:nvPicPr>
          <p:cNvPr id="6" name="Picture 5">
            <a:extLst>
              <a:ext uri="{FF2B5EF4-FFF2-40B4-BE49-F238E27FC236}">
                <a16:creationId xmlns:a16="http://schemas.microsoft.com/office/drawing/2014/main" id="{6BBD6F03-E929-D077-F56F-FFF05B615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758" y="1268361"/>
            <a:ext cx="3561889" cy="4859434"/>
          </a:xfrm>
          <a:prstGeom prst="rect">
            <a:avLst/>
          </a:prstGeom>
        </p:spPr>
      </p:pic>
      <p:sp>
        <p:nvSpPr>
          <p:cNvPr id="7" name="Title 1">
            <a:extLst>
              <a:ext uri="{FF2B5EF4-FFF2-40B4-BE49-F238E27FC236}">
                <a16:creationId xmlns:a16="http://schemas.microsoft.com/office/drawing/2014/main" id="{B31EB28E-ED9C-C57D-2A94-604C489BE931}"/>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Tree>
    <p:extLst>
      <p:ext uri="{BB962C8B-B14F-4D97-AF65-F5344CB8AC3E}">
        <p14:creationId xmlns:p14="http://schemas.microsoft.com/office/powerpoint/2010/main" val="114049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AFF5-9CC7-C29C-4368-A5C75C32E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BE58-68FB-DD4D-08A0-9CE313A2953A}"/>
              </a:ext>
            </a:extLst>
          </p:cNvPr>
          <p:cNvSpPr>
            <a:spLocks noGrp="1"/>
          </p:cNvSpPr>
          <p:nvPr>
            <p:ph type="title"/>
          </p:nvPr>
        </p:nvSpPr>
        <p:spPr>
          <a:xfrm>
            <a:off x="2145892" y="60325"/>
            <a:ext cx="7912508" cy="1021223"/>
          </a:xfrm>
          <a:ln>
            <a:solidFill>
              <a:srgbClr val="FF0000"/>
            </a:solidFill>
          </a:ln>
        </p:spPr>
        <p:txBody>
          <a:bodyPr>
            <a:normAutofit/>
          </a:bodyPr>
          <a:lstStyle/>
          <a:p>
            <a:pPr algn="ctr"/>
            <a:r>
              <a:rPr lang="en-US" sz="6000" b="1" u="sng" dirty="0">
                <a:solidFill>
                  <a:srgbClr val="FFFF00"/>
                </a:solidFill>
              </a:rPr>
              <a:t>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FA41A13A-A735-DEBB-35B9-302C40171824}"/>
              </a:ext>
            </a:extLst>
          </p:cNvPr>
          <p:cNvSpPr>
            <a:spLocks noGrp="1"/>
          </p:cNvSpPr>
          <p:nvPr>
            <p:ph idx="1"/>
          </p:nvPr>
        </p:nvSpPr>
        <p:spPr>
          <a:xfrm>
            <a:off x="838200" y="1324178"/>
            <a:ext cx="10515600" cy="4771821"/>
          </a:xfrm>
        </p:spPr>
        <p:txBody>
          <a:bodyPr>
            <a:normAutofit lnSpcReduction="10000"/>
          </a:bodyPr>
          <a:lstStyle/>
          <a:p>
            <a:r>
              <a:rPr lang="en-US" b="1" dirty="0">
                <a:solidFill>
                  <a:srgbClr val="00B0F0"/>
                </a:solidFill>
              </a:rPr>
              <a:t>Value Education Kit is essential in schools due to its numerous benefits:</a:t>
            </a:r>
          </a:p>
          <a:p>
            <a:r>
              <a:rPr lang="en-US" b="1" dirty="0">
                <a:solidFill>
                  <a:srgbClr val="FFFF00"/>
                </a:solidFill>
              </a:rPr>
              <a:t>Benefits for Students:</a:t>
            </a:r>
          </a:p>
          <a:p>
            <a:r>
              <a:rPr lang="en-US" b="1" dirty="0">
                <a:solidFill>
                  <a:srgbClr val="00B0F0"/>
                </a:solidFill>
              </a:rPr>
              <a:t>1. Develops moral and ethical values</a:t>
            </a:r>
          </a:p>
          <a:p>
            <a:r>
              <a:rPr lang="en-US" b="1" dirty="0">
                <a:solidFill>
                  <a:srgbClr val="00B0F0"/>
                </a:solidFill>
              </a:rPr>
              <a:t>2. Enhances critical thinking and problem-solving skills</a:t>
            </a:r>
          </a:p>
          <a:p>
            <a:r>
              <a:rPr lang="en-US" b="1" dirty="0">
                <a:solidFill>
                  <a:srgbClr val="00B0F0"/>
                </a:solidFill>
              </a:rPr>
              <a:t>3. Fosters emotional intelligence and empathy</a:t>
            </a:r>
          </a:p>
          <a:p>
            <a:r>
              <a:rPr lang="en-US" b="1" dirty="0">
                <a:solidFill>
                  <a:srgbClr val="00B0F0"/>
                </a:solidFill>
              </a:rPr>
              <a:t>4. Promotes positive relationships and social skills</a:t>
            </a:r>
          </a:p>
          <a:p>
            <a:r>
              <a:rPr lang="en-US" b="1" dirty="0">
                <a:solidFill>
                  <a:srgbClr val="00B0F0"/>
                </a:solidFill>
              </a:rPr>
              <a:t>5. Supports academic achievement and character development</a:t>
            </a:r>
          </a:p>
          <a:p>
            <a:r>
              <a:rPr lang="en-US" b="1" dirty="0">
                <a:solidFill>
                  <a:srgbClr val="00B0F0"/>
                </a:solidFill>
              </a:rPr>
              <a:t>6. Encourages responsible decision-making and citizenship</a:t>
            </a:r>
          </a:p>
          <a:p>
            <a:r>
              <a:rPr lang="en-US" b="1" dirty="0">
                <a:solidFill>
                  <a:srgbClr val="00B0F0"/>
                </a:solidFill>
              </a:rPr>
              <a:t>7. Helps manage emotions, conflicts, and stress</a:t>
            </a:r>
          </a:p>
        </p:txBody>
      </p:sp>
    </p:spTree>
    <p:extLst>
      <p:ext uri="{BB962C8B-B14F-4D97-AF65-F5344CB8AC3E}">
        <p14:creationId xmlns:p14="http://schemas.microsoft.com/office/powerpoint/2010/main" val="417913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A4349-B0F4-3BE5-4C87-6C2629700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29D5F-FE1A-6E2F-FBBE-876C6E1E4D5C}"/>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9C2BA793-9D2B-10A3-ABFC-4223595F01B8}"/>
              </a:ext>
            </a:extLst>
          </p:cNvPr>
          <p:cNvSpPr>
            <a:spLocks noGrp="1"/>
          </p:cNvSpPr>
          <p:nvPr>
            <p:ph idx="1"/>
          </p:nvPr>
        </p:nvSpPr>
        <p:spPr>
          <a:xfrm>
            <a:off x="838200" y="1324179"/>
            <a:ext cx="10515600" cy="4351338"/>
          </a:xfrm>
        </p:spPr>
        <p:txBody>
          <a:bodyPr>
            <a:normAutofit/>
          </a:bodyPr>
          <a:lstStyle/>
          <a:p>
            <a:r>
              <a:rPr lang="en-US" sz="3600" b="1" dirty="0">
                <a:solidFill>
                  <a:srgbClr val="FFFF00"/>
                </a:solidFill>
              </a:rPr>
              <a:t>Benefits for Teachers:</a:t>
            </a:r>
          </a:p>
          <a:p>
            <a:r>
              <a:rPr lang="en-US" sz="3600" b="1" dirty="0">
                <a:solidFill>
                  <a:srgbClr val="00B0F0"/>
                </a:solidFill>
              </a:rPr>
              <a:t>1. Provides structured resources for teaching values</a:t>
            </a:r>
          </a:p>
          <a:p>
            <a:r>
              <a:rPr lang="en-US" sz="3600" b="1" dirty="0">
                <a:solidFill>
                  <a:srgbClr val="00B0F0"/>
                </a:solidFill>
              </a:rPr>
              <a:t>2. Enhances teaching skills and confidence</a:t>
            </a:r>
          </a:p>
          <a:p>
            <a:r>
              <a:rPr lang="en-US" sz="3600" b="1" dirty="0">
                <a:solidFill>
                  <a:srgbClr val="00B0F0"/>
                </a:solidFill>
              </a:rPr>
              <a:t>3. Facilitates classroom management and discipline</a:t>
            </a:r>
          </a:p>
          <a:p>
            <a:r>
              <a:rPr lang="en-US" sz="3600" b="1" dirty="0">
                <a:solidFill>
                  <a:srgbClr val="00B0F0"/>
                </a:solidFill>
              </a:rPr>
              <a:t>4. Encourages student engagement and participation</a:t>
            </a:r>
          </a:p>
          <a:p>
            <a:r>
              <a:rPr lang="en-US" sz="3600" b="1" dirty="0">
                <a:solidFill>
                  <a:srgbClr val="00B0F0"/>
                </a:solidFill>
              </a:rPr>
              <a:t>5. Supports teacher-student relationships</a:t>
            </a:r>
          </a:p>
        </p:txBody>
      </p:sp>
    </p:spTree>
    <p:extLst>
      <p:ext uri="{BB962C8B-B14F-4D97-AF65-F5344CB8AC3E}">
        <p14:creationId xmlns:p14="http://schemas.microsoft.com/office/powerpoint/2010/main" val="116042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3223-6B7C-9197-09E4-FFA7F12D8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93023-BB8C-5D37-3EFC-27F7C3400064}"/>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145F3073-0F60-D49F-0090-637C02F33866}"/>
              </a:ext>
            </a:extLst>
          </p:cNvPr>
          <p:cNvSpPr>
            <a:spLocks noGrp="1"/>
          </p:cNvSpPr>
          <p:nvPr>
            <p:ph idx="1"/>
          </p:nvPr>
        </p:nvSpPr>
        <p:spPr>
          <a:xfrm>
            <a:off x="838200" y="1324178"/>
            <a:ext cx="10980174" cy="4919305"/>
          </a:xfrm>
        </p:spPr>
        <p:txBody>
          <a:bodyPr>
            <a:normAutofit/>
          </a:bodyPr>
          <a:lstStyle/>
          <a:p>
            <a:r>
              <a:rPr lang="en-US" sz="3600" b="1" dirty="0">
                <a:solidFill>
                  <a:srgbClr val="FFFF00"/>
                </a:solidFill>
              </a:rPr>
              <a:t>Benefits for Schools:</a:t>
            </a:r>
          </a:p>
          <a:p>
            <a:r>
              <a:rPr lang="en-US" sz="3600" b="1" dirty="0">
                <a:solidFill>
                  <a:srgbClr val="00B0F0"/>
                </a:solidFill>
              </a:rPr>
              <a:t>1. Creates positive school culture and climate</a:t>
            </a:r>
          </a:p>
          <a:p>
            <a:r>
              <a:rPr lang="en-US" sz="3600" b="1" dirty="0">
                <a:solidFill>
                  <a:srgbClr val="00B0F0"/>
                </a:solidFill>
              </a:rPr>
              <a:t>2. Reduces bullying, violence, and conflicts</a:t>
            </a:r>
          </a:p>
          <a:p>
            <a:r>
              <a:rPr lang="en-US" sz="3600" b="1" dirty="0">
                <a:solidFill>
                  <a:srgbClr val="00B0F0"/>
                </a:solidFill>
              </a:rPr>
              <a:t>3. Improves student behavior and academic performance</a:t>
            </a:r>
          </a:p>
          <a:p>
            <a:r>
              <a:rPr lang="en-US" sz="3600" b="1" dirty="0">
                <a:solidFill>
                  <a:srgbClr val="00B0F0"/>
                </a:solidFill>
              </a:rPr>
              <a:t>4. Enhances school reputation and community involvement</a:t>
            </a:r>
          </a:p>
          <a:p>
            <a:r>
              <a:rPr lang="en-US" sz="3600" b="1" dirty="0">
                <a:solidFill>
                  <a:srgbClr val="00B0F0"/>
                </a:solidFill>
              </a:rPr>
              <a:t>5. Supports inclusive and diverse environments</a:t>
            </a:r>
            <a:endParaRPr lang="en-IN" sz="3600" b="1" dirty="0">
              <a:solidFill>
                <a:srgbClr val="00B0F0"/>
              </a:solidFill>
            </a:endParaRPr>
          </a:p>
        </p:txBody>
      </p:sp>
    </p:spTree>
    <p:extLst>
      <p:ext uri="{BB962C8B-B14F-4D97-AF65-F5344CB8AC3E}">
        <p14:creationId xmlns:p14="http://schemas.microsoft.com/office/powerpoint/2010/main" val="351101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5F9E-9892-411C-F428-E57C71A6F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4EC4A-87CB-58A7-B89F-09F6D6F345AD}"/>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6344FFB4-AA6E-2723-1717-10545C15CF37}"/>
              </a:ext>
            </a:extLst>
          </p:cNvPr>
          <p:cNvSpPr>
            <a:spLocks noGrp="1"/>
          </p:cNvSpPr>
          <p:nvPr>
            <p:ph idx="1"/>
          </p:nvPr>
        </p:nvSpPr>
        <p:spPr>
          <a:xfrm>
            <a:off x="838199" y="1324179"/>
            <a:ext cx="10793361" cy="4879976"/>
          </a:xfrm>
        </p:spPr>
        <p:txBody>
          <a:bodyPr>
            <a:normAutofit/>
          </a:bodyPr>
          <a:lstStyle/>
          <a:p>
            <a:pPr marL="0" indent="0">
              <a:buNone/>
            </a:pPr>
            <a:r>
              <a:rPr lang="en-US" sz="3600" b="1" dirty="0">
                <a:solidFill>
                  <a:srgbClr val="FFFF00"/>
                </a:solidFill>
              </a:rPr>
              <a:t>Benefits for Society:</a:t>
            </a:r>
          </a:p>
          <a:p>
            <a:pPr marL="514350" indent="-514350">
              <a:buAutoNum type="arabicPeriod"/>
            </a:pPr>
            <a:r>
              <a:rPr lang="en-US" sz="3600" b="1" dirty="0">
                <a:solidFill>
                  <a:srgbClr val="00B0F0"/>
                </a:solidFill>
              </a:rPr>
              <a:t>Develops responsible, empathetic, and engaged citizens</a:t>
            </a:r>
          </a:p>
          <a:p>
            <a:pPr marL="514350" indent="-514350">
              <a:buAutoNum type="arabicPeriod"/>
            </a:pPr>
            <a:r>
              <a:rPr lang="en-US" sz="3600" b="1" dirty="0">
                <a:solidFill>
                  <a:srgbClr val="00B0F0"/>
                </a:solidFill>
              </a:rPr>
              <a:t>Promotes social cohesion and community values</a:t>
            </a:r>
          </a:p>
          <a:p>
            <a:pPr marL="514350" indent="-514350">
              <a:buAutoNum type="arabicPeriod"/>
            </a:pPr>
            <a:r>
              <a:rPr lang="en-US" sz="3600" b="1" dirty="0">
                <a:solidFill>
                  <a:srgbClr val="00B0F0"/>
                </a:solidFill>
              </a:rPr>
              <a:t>Reduces crime, violence, and social problems</a:t>
            </a:r>
          </a:p>
          <a:p>
            <a:pPr marL="514350" indent="-514350">
              <a:buAutoNum type="arabicPeriod"/>
            </a:pPr>
            <a:r>
              <a:rPr lang="en-US" sz="3600" b="1" dirty="0">
                <a:solidFill>
                  <a:srgbClr val="00B0F0"/>
                </a:solidFill>
              </a:rPr>
              <a:t>Encourages environmental awareness and sustainability</a:t>
            </a:r>
          </a:p>
          <a:p>
            <a:pPr marL="514350" indent="-514350">
              <a:buAutoNum type="arabicPeriod"/>
            </a:pPr>
            <a:r>
              <a:rPr lang="en-US" sz="3600" b="1" dirty="0">
                <a:solidFill>
                  <a:srgbClr val="00B0F0"/>
                </a:solidFill>
              </a:rPr>
              <a:t>Fosters global understanding and peace</a:t>
            </a:r>
            <a:endParaRPr lang="en-IN" sz="3600" b="1" dirty="0">
              <a:solidFill>
                <a:srgbClr val="00B0F0"/>
              </a:solidFill>
            </a:endParaRPr>
          </a:p>
        </p:txBody>
      </p:sp>
    </p:spTree>
    <p:extLst>
      <p:ext uri="{BB962C8B-B14F-4D97-AF65-F5344CB8AC3E}">
        <p14:creationId xmlns:p14="http://schemas.microsoft.com/office/powerpoint/2010/main" val="92164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4F216-5660-5D64-1AAD-D3C4F1E7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836C1-84C3-B040-182B-54EA506BE8B9}"/>
              </a:ext>
            </a:extLst>
          </p:cNvPr>
          <p:cNvSpPr>
            <a:spLocks noGrp="1"/>
          </p:cNvSpPr>
          <p:nvPr>
            <p:ph type="title"/>
          </p:nvPr>
        </p:nvSpPr>
        <p:spPr>
          <a:xfrm>
            <a:off x="2077067" y="79990"/>
            <a:ext cx="7991168" cy="952398"/>
          </a:xfrm>
          <a:ln>
            <a:solidFill>
              <a:srgbClr val="FF0000"/>
            </a:solidFill>
          </a:ln>
        </p:spPr>
        <p:txBody>
          <a:bodyPr>
            <a:normAutofit/>
          </a:bodyPr>
          <a:lstStyle/>
          <a:p>
            <a:pPr algn="just"/>
            <a:r>
              <a:rPr lang="en-IN" sz="6000" b="1" u="sng" dirty="0">
                <a:solidFill>
                  <a:srgbClr val="FFFF00"/>
                </a:solidFill>
              </a:rPr>
              <a:t>Need for Value Education</a:t>
            </a:r>
          </a:p>
        </p:txBody>
      </p:sp>
      <p:sp>
        <p:nvSpPr>
          <p:cNvPr id="3" name="Content Placeholder 2">
            <a:extLst>
              <a:ext uri="{FF2B5EF4-FFF2-40B4-BE49-F238E27FC236}">
                <a16:creationId xmlns:a16="http://schemas.microsoft.com/office/drawing/2014/main" id="{5B07CD35-0A69-DADE-1E92-2F9F30606C76}"/>
              </a:ext>
            </a:extLst>
          </p:cNvPr>
          <p:cNvSpPr>
            <a:spLocks noGrp="1"/>
          </p:cNvSpPr>
          <p:nvPr>
            <p:ph idx="1"/>
          </p:nvPr>
        </p:nvSpPr>
        <p:spPr>
          <a:xfrm>
            <a:off x="838199" y="1186527"/>
            <a:ext cx="10852356" cy="5489575"/>
          </a:xfrm>
        </p:spPr>
        <p:txBody>
          <a:bodyPr>
            <a:normAutofit fontScale="92500" lnSpcReduction="10000"/>
          </a:bodyPr>
          <a:lstStyle/>
          <a:p>
            <a:r>
              <a:rPr lang="en-US" sz="2400" b="1" dirty="0">
                <a:solidFill>
                  <a:srgbClr val="00B0F0"/>
                </a:solidFill>
              </a:rPr>
              <a:t>The need for value education is paramount in today's world due to various social, cultural, and economic changes. Here are some reasons highlighting the importance:</a:t>
            </a:r>
          </a:p>
          <a:p>
            <a:r>
              <a:rPr lang="en-US" sz="2400" b="1" dirty="0">
                <a:solidFill>
                  <a:srgbClr val="FFFF00"/>
                </a:solidFill>
              </a:rPr>
              <a:t>Social Reasons:</a:t>
            </a:r>
          </a:p>
          <a:p>
            <a:r>
              <a:rPr lang="en-US" sz="2400" b="1" dirty="0">
                <a:solidFill>
                  <a:srgbClr val="00B0F0"/>
                </a:solidFill>
              </a:rPr>
              <a:t>1. Moral decline and erosion of values</a:t>
            </a:r>
          </a:p>
          <a:p>
            <a:r>
              <a:rPr lang="en-US" sz="2400" b="1" dirty="0">
                <a:solidFill>
                  <a:srgbClr val="00B0F0"/>
                </a:solidFill>
              </a:rPr>
              <a:t>2. Increasing crime rates and violence</a:t>
            </a:r>
          </a:p>
          <a:p>
            <a:r>
              <a:rPr lang="en-US" sz="2400" b="1" dirty="0">
                <a:solidFill>
                  <a:srgbClr val="00B0F0"/>
                </a:solidFill>
              </a:rPr>
              <a:t>3. Bullying, harassment, and social exclusion</a:t>
            </a:r>
          </a:p>
          <a:p>
            <a:r>
              <a:rPr lang="en-US" sz="2400" b="1" dirty="0">
                <a:solidFill>
                  <a:srgbClr val="00B0F0"/>
                </a:solidFill>
              </a:rPr>
              <a:t>4. Breakdown of family structures and relationships</a:t>
            </a:r>
          </a:p>
          <a:p>
            <a:r>
              <a:rPr lang="en-US" sz="2400" b="1" dirty="0">
                <a:solidFill>
                  <a:srgbClr val="00B0F0"/>
                </a:solidFill>
              </a:rPr>
              <a:t>5. Growing individualism and decreasing empathy</a:t>
            </a:r>
          </a:p>
          <a:p>
            <a:r>
              <a:rPr lang="en-US" sz="2400" b="1" dirty="0">
                <a:solidFill>
                  <a:srgbClr val="FFFF00"/>
                </a:solidFill>
              </a:rPr>
              <a:t>Cultural Reasons</a:t>
            </a:r>
            <a:r>
              <a:rPr lang="en-US" sz="2400" b="1" dirty="0">
                <a:solidFill>
                  <a:srgbClr val="00B0F0"/>
                </a:solidFill>
              </a:rPr>
              <a:t>:</a:t>
            </a:r>
          </a:p>
          <a:p>
            <a:r>
              <a:rPr lang="en-US" sz="2400" b="1" dirty="0">
                <a:solidFill>
                  <a:srgbClr val="00B0F0"/>
                </a:solidFill>
              </a:rPr>
              <a:t>1. Globalization and cultural diversity</a:t>
            </a:r>
          </a:p>
          <a:p>
            <a:r>
              <a:rPr lang="en-US" sz="2400" b="1" dirty="0">
                <a:solidFill>
                  <a:srgbClr val="00B0F0"/>
                </a:solidFill>
              </a:rPr>
              <a:t>2. Changing social norms and values</a:t>
            </a:r>
          </a:p>
          <a:p>
            <a:r>
              <a:rPr lang="en-US" sz="2400" b="1" dirty="0">
                <a:solidFill>
                  <a:srgbClr val="00B0F0"/>
                </a:solidFill>
              </a:rPr>
              <a:t>3. Influence of media and technology</a:t>
            </a:r>
          </a:p>
          <a:p>
            <a:r>
              <a:rPr lang="en-US" sz="2400" b="1" dirty="0">
                <a:solidFill>
                  <a:srgbClr val="00B0F0"/>
                </a:solidFill>
              </a:rPr>
              <a:t>4. Loss of traditional values and customs</a:t>
            </a:r>
          </a:p>
          <a:p>
            <a:r>
              <a:rPr lang="en-US" sz="2400" b="1" dirty="0">
                <a:solidFill>
                  <a:srgbClr val="00B0F0"/>
                </a:solidFill>
              </a:rPr>
              <a:t>5. Need for cultural sensitivity and understanding</a:t>
            </a:r>
          </a:p>
        </p:txBody>
      </p:sp>
    </p:spTree>
    <p:extLst>
      <p:ext uri="{BB962C8B-B14F-4D97-AF65-F5344CB8AC3E}">
        <p14:creationId xmlns:p14="http://schemas.microsoft.com/office/powerpoint/2010/main" val="151594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15BE-90B3-386D-E262-3B36D2D8B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BAA19-FD55-1411-D123-CE783234EB88}"/>
              </a:ext>
            </a:extLst>
          </p:cNvPr>
          <p:cNvSpPr>
            <a:spLocks noGrp="1"/>
          </p:cNvSpPr>
          <p:nvPr>
            <p:ph type="title"/>
          </p:nvPr>
        </p:nvSpPr>
        <p:spPr>
          <a:xfrm>
            <a:off x="2077067" y="79990"/>
            <a:ext cx="7991168" cy="962230"/>
          </a:xfrm>
          <a:ln>
            <a:solidFill>
              <a:srgbClr val="FF0000"/>
            </a:solidFill>
          </a:ln>
        </p:spPr>
        <p:txBody>
          <a:bodyPr>
            <a:normAutofit/>
          </a:bodyPr>
          <a:lstStyle/>
          <a:p>
            <a:pPr algn="just"/>
            <a:r>
              <a:rPr lang="en-IN" sz="6000" b="1" u="sng" dirty="0">
                <a:solidFill>
                  <a:srgbClr val="FFFF00"/>
                </a:solidFill>
              </a:rPr>
              <a:t>Need for Value Education</a:t>
            </a:r>
          </a:p>
        </p:txBody>
      </p:sp>
      <p:sp>
        <p:nvSpPr>
          <p:cNvPr id="3" name="Content Placeholder 2">
            <a:extLst>
              <a:ext uri="{FF2B5EF4-FFF2-40B4-BE49-F238E27FC236}">
                <a16:creationId xmlns:a16="http://schemas.microsoft.com/office/drawing/2014/main" id="{A0F479A7-88BE-AA72-4C03-66791950EDAD}"/>
              </a:ext>
            </a:extLst>
          </p:cNvPr>
          <p:cNvSpPr>
            <a:spLocks noGrp="1"/>
          </p:cNvSpPr>
          <p:nvPr>
            <p:ph idx="1"/>
          </p:nvPr>
        </p:nvSpPr>
        <p:spPr>
          <a:xfrm>
            <a:off x="838199" y="1137368"/>
            <a:ext cx="10636045" cy="5489574"/>
          </a:xfrm>
        </p:spPr>
        <p:txBody>
          <a:bodyPr>
            <a:normAutofit fontScale="92500" lnSpcReduction="10000"/>
          </a:bodyPr>
          <a:lstStyle/>
          <a:p>
            <a:r>
              <a:rPr lang="en-US" b="1" dirty="0">
                <a:solidFill>
                  <a:srgbClr val="FFFF00"/>
                </a:solidFill>
              </a:rPr>
              <a:t>Educational Reasons</a:t>
            </a:r>
            <a:r>
              <a:rPr lang="en-US" b="1" dirty="0">
                <a:solidFill>
                  <a:srgbClr val="00B0F0"/>
                </a:solidFill>
              </a:rPr>
              <a:t>:</a:t>
            </a:r>
          </a:p>
          <a:p>
            <a:r>
              <a:rPr lang="en-US" b="1" dirty="0">
                <a:solidFill>
                  <a:srgbClr val="00B0F0"/>
                </a:solidFill>
              </a:rPr>
              <a:t>1. Holistic development of students</a:t>
            </a:r>
          </a:p>
          <a:p>
            <a:r>
              <a:rPr lang="en-US" b="1" dirty="0">
                <a:solidFill>
                  <a:srgbClr val="00B0F0"/>
                </a:solidFill>
              </a:rPr>
              <a:t>2. Integration of values with academics</a:t>
            </a:r>
          </a:p>
          <a:p>
            <a:r>
              <a:rPr lang="en-US" b="1" dirty="0">
                <a:solidFill>
                  <a:srgbClr val="00B0F0"/>
                </a:solidFill>
              </a:rPr>
              <a:t>3. Preparation for responsible citizenship</a:t>
            </a:r>
          </a:p>
          <a:p>
            <a:r>
              <a:rPr lang="en-US" b="1" dirty="0">
                <a:solidFill>
                  <a:srgbClr val="00B0F0"/>
                </a:solidFill>
              </a:rPr>
              <a:t>4. Development of critical thinking and problem-solving skills</a:t>
            </a:r>
          </a:p>
          <a:p>
            <a:r>
              <a:rPr lang="en-US" b="1" dirty="0">
                <a:solidFill>
                  <a:srgbClr val="00B0F0"/>
                </a:solidFill>
              </a:rPr>
              <a:t>5. Enhancement of emotional intelligence and well-being</a:t>
            </a:r>
          </a:p>
          <a:p>
            <a:r>
              <a:rPr lang="en-US" b="1" dirty="0">
                <a:solidFill>
                  <a:srgbClr val="FFFF00"/>
                </a:solidFill>
              </a:rPr>
              <a:t>Personal Reasons</a:t>
            </a:r>
            <a:r>
              <a:rPr lang="en-US" b="1" dirty="0">
                <a:solidFill>
                  <a:srgbClr val="00B0F0"/>
                </a:solidFill>
              </a:rPr>
              <a:t>:</a:t>
            </a:r>
          </a:p>
          <a:p>
            <a:r>
              <a:rPr lang="en-US" b="1" dirty="0">
                <a:solidFill>
                  <a:srgbClr val="00B0F0"/>
                </a:solidFill>
              </a:rPr>
              <a:t>1. Building self-awareness and self-esteem</a:t>
            </a:r>
          </a:p>
          <a:p>
            <a:r>
              <a:rPr lang="en-US" b="1" dirty="0">
                <a:solidFill>
                  <a:srgbClr val="00B0F0"/>
                </a:solidFill>
              </a:rPr>
              <a:t>2. Developing resilience and coping skills</a:t>
            </a:r>
          </a:p>
          <a:p>
            <a:r>
              <a:rPr lang="en-US" b="1" dirty="0">
                <a:solidFill>
                  <a:srgbClr val="00B0F0"/>
                </a:solidFill>
              </a:rPr>
              <a:t>3. Forming positive relationships and friendships</a:t>
            </a:r>
          </a:p>
          <a:p>
            <a:r>
              <a:rPr lang="en-US" b="1" dirty="0">
                <a:solidFill>
                  <a:srgbClr val="00B0F0"/>
                </a:solidFill>
              </a:rPr>
              <a:t>4. Making informed life choices and decisions</a:t>
            </a:r>
          </a:p>
          <a:p>
            <a:r>
              <a:rPr lang="en-US" b="1" dirty="0">
                <a:solidFill>
                  <a:srgbClr val="00B0F0"/>
                </a:solidFill>
              </a:rPr>
              <a:t>5. Cultivating a sense of purpose and meaning</a:t>
            </a:r>
          </a:p>
        </p:txBody>
      </p:sp>
    </p:spTree>
    <p:extLst>
      <p:ext uri="{BB962C8B-B14F-4D97-AF65-F5344CB8AC3E}">
        <p14:creationId xmlns:p14="http://schemas.microsoft.com/office/powerpoint/2010/main" val="124336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57EE-405D-69BB-84BB-8BD7B9E54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1789D-889A-A74C-CAC5-8A36C2850400}"/>
              </a:ext>
            </a:extLst>
          </p:cNvPr>
          <p:cNvSpPr>
            <a:spLocks noGrp="1"/>
          </p:cNvSpPr>
          <p:nvPr>
            <p:ph type="title"/>
          </p:nvPr>
        </p:nvSpPr>
        <p:spPr>
          <a:xfrm>
            <a:off x="2077067" y="79990"/>
            <a:ext cx="7991168" cy="942566"/>
          </a:xfrm>
          <a:ln>
            <a:solidFill>
              <a:srgbClr val="FF0000"/>
            </a:solidFill>
          </a:ln>
        </p:spPr>
        <p:txBody>
          <a:bodyPr>
            <a:normAutofit fontScale="90000"/>
          </a:bodyPr>
          <a:lstStyle/>
          <a:p>
            <a:pPr algn="just"/>
            <a:r>
              <a:rPr lang="en-US" sz="6000" b="1" dirty="0">
                <a:solidFill>
                  <a:srgbClr val="FFFF00"/>
                </a:solidFill>
              </a:rPr>
              <a:t>Benefits of Value Education</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C044A442-DFA0-4D88-E555-E354085A66A2}"/>
              </a:ext>
            </a:extLst>
          </p:cNvPr>
          <p:cNvSpPr>
            <a:spLocks noGrp="1"/>
          </p:cNvSpPr>
          <p:nvPr>
            <p:ph idx="1"/>
          </p:nvPr>
        </p:nvSpPr>
        <p:spPr>
          <a:xfrm>
            <a:off x="838199" y="1196361"/>
            <a:ext cx="10636045" cy="5469910"/>
          </a:xfrm>
        </p:spPr>
        <p:txBody>
          <a:bodyPr>
            <a:normAutofit fontScale="92500" lnSpcReduction="10000"/>
          </a:bodyPr>
          <a:lstStyle/>
          <a:p>
            <a:r>
              <a:rPr lang="en-US" sz="2400" b="1" dirty="0">
                <a:solidFill>
                  <a:srgbClr val="00B0F0"/>
                </a:solidFill>
              </a:rPr>
              <a:t>1. Develops moral character and ethical decision-making</a:t>
            </a:r>
          </a:p>
          <a:p>
            <a:r>
              <a:rPr lang="en-US" sz="2400" b="1" dirty="0">
                <a:solidFill>
                  <a:srgbClr val="00B0F0"/>
                </a:solidFill>
              </a:rPr>
              <a:t>2. Enhances emotional intelligence and empathy</a:t>
            </a:r>
          </a:p>
          <a:p>
            <a:r>
              <a:rPr lang="en-US" sz="2400" b="1" dirty="0">
                <a:solidFill>
                  <a:srgbClr val="00B0F0"/>
                </a:solidFill>
              </a:rPr>
              <a:t>3. Fosters responsible citizenship and community involvement</a:t>
            </a:r>
          </a:p>
          <a:p>
            <a:r>
              <a:rPr lang="en-US" sz="2400" b="1" dirty="0">
                <a:solidFill>
                  <a:srgbClr val="00B0F0"/>
                </a:solidFill>
              </a:rPr>
              <a:t>4. Promotes academic achievement and personal growth</a:t>
            </a:r>
          </a:p>
          <a:p>
            <a:r>
              <a:rPr lang="en-US" sz="2400" b="1" dirty="0">
                <a:solidFill>
                  <a:srgbClr val="00B0F0"/>
                </a:solidFill>
              </a:rPr>
              <a:t>5. Supports mental health and well-being</a:t>
            </a:r>
          </a:p>
          <a:p>
            <a:r>
              <a:rPr lang="en-US" sz="2400" b="1" dirty="0">
                <a:solidFill>
                  <a:srgbClr val="FFFF00"/>
                </a:solidFill>
              </a:rPr>
              <a:t>Key Values to Focus On</a:t>
            </a:r>
            <a:r>
              <a:rPr lang="en-US" sz="2400" b="1" dirty="0">
                <a:solidFill>
                  <a:srgbClr val="00B0F0"/>
                </a:solidFill>
              </a:rPr>
              <a:t>:</a:t>
            </a:r>
          </a:p>
          <a:p>
            <a:r>
              <a:rPr lang="en-US" sz="2400" b="1" dirty="0">
                <a:solidFill>
                  <a:srgbClr val="00B0F0"/>
                </a:solidFill>
              </a:rPr>
              <a:t>1. Respect, empathy, and compassion</a:t>
            </a:r>
          </a:p>
          <a:p>
            <a:r>
              <a:rPr lang="en-US" sz="2400" b="1" dirty="0">
                <a:solidFill>
                  <a:srgbClr val="00B0F0"/>
                </a:solidFill>
              </a:rPr>
              <a:t>2. Honesty, integrity, and trustworthiness</a:t>
            </a:r>
          </a:p>
          <a:p>
            <a:r>
              <a:rPr lang="en-US" sz="2400" b="1" dirty="0">
                <a:solidFill>
                  <a:srgbClr val="00B0F0"/>
                </a:solidFill>
              </a:rPr>
              <a:t>3. Responsibility, accountability, and self-discipline</a:t>
            </a:r>
          </a:p>
          <a:p>
            <a:r>
              <a:rPr lang="en-US" sz="2400" b="1" dirty="0">
                <a:solidFill>
                  <a:srgbClr val="00B0F0"/>
                </a:solidFill>
              </a:rPr>
              <a:t>4. Fairness, justice, and equality</a:t>
            </a:r>
          </a:p>
          <a:p>
            <a:r>
              <a:rPr lang="en-US" sz="2400" b="1" dirty="0">
                <a:solidFill>
                  <a:srgbClr val="00B0F0"/>
                </a:solidFill>
              </a:rPr>
              <a:t>5. Courage, resilience, and perseverance</a:t>
            </a:r>
          </a:p>
          <a:p>
            <a:pPr marL="0" indent="0">
              <a:buNone/>
            </a:pPr>
            <a:r>
              <a:rPr lang="en-US" sz="2400" b="1" dirty="0">
                <a:solidFill>
                  <a:srgbClr val="FFFF00"/>
                </a:solidFill>
              </a:rPr>
              <a:t>By incorporating value education into our schools and communities, we can empower individuals to become responsible, ethical, and compassionate citizens, leading to a more harmonious and sustainable society.</a:t>
            </a:r>
            <a:endParaRPr lang="en-IN" sz="2400" b="1" dirty="0">
              <a:solidFill>
                <a:srgbClr val="FFFF00"/>
              </a:solidFill>
            </a:endParaRPr>
          </a:p>
        </p:txBody>
      </p:sp>
    </p:spTree>
    <p:extLst>
      <p:ext uri="{BB962C8B-B14F-4D97-AF65-F5344CB8AC3E}">
        <p14:creationId xmlns:p14="http://schemas.microsoft.com/office/powerpoint/2010/main" val="332562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7F79-AF6E-AC8D-AC6F-5AAA7E2C7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15109-5310-CA96-15E8-F0FB1C19F8A0}"/>
              </a:ext>
            </a:extLst>
          </p:cNvPr>
          <p:cNvSpPr>
            <a:spLocks noGrp="1"/>
          </p:cNvSpPr>
          <p:nvPr>
            <p:ph type="title"/>
          </p:nvPr>
        </p:nvSpPr>
        <p:spPr>
          <a:xfrm>
            <a:off x="838200" y="79988"/>
            <a:ext cx="10515600" cy="1031057"/>
          </a:xfrm>
          <a:ln>
            <a:solidFill>
              <a:srgbClr val="FF0000"/>
            </a:solidFill>
          </a:ln>
        </p:spPr>
        <p:txBody>
          <a:bodyPr>
            <a:normAutofit/>
          </a:bodyPr>
          <a:lstStyle/>
          <a:p>
            <a:r>
              <a:rPr lang="en-US" sz="6000" u="sng" dirty="0">
                <a:solidFill>
                  <a:srgbClr val="FFFF00"/>
                </a:solidFill>
              </a:rPr>
              <a:t>Awareness of Value Education Kit</a:t>
            </a:r>
            <a:endParaRPr lang="en-IN" sz="6000" u="sng" dirty="0">
              <a:solidFill>
                <a:srgbClr val="FFFF00"/>
              </a:solidFill>
            </a:endParaRPr>
          </a:p>
        </p:txBody>
      </p:sp>
      <p:sp>
        <p:nvSpPr>
          <p:cNvPr id="3" name="Content Placeholder 2">
            <a:extLst>
              <a:ext uri="{FF2B5EF4-FFF2-40B4-BE49-F238E27FC236}">
                <a16:creationId xmlns:a16="http://schemas.microsoft.com/office/drawing/2014/main" id="{39A955C4-7375-81C0-83AB-E15FFA3A9205}"/>
              </a:ext>
            </a:extLst>
          </p:cNvPr>
          <p:cNvSpPr>
            <a:spLocks noGrp="1"/>
          </p:cNvSpPr>
          <p:nvPr>
            <p:ph idx="1"/>
          </p:nvPr>
        </p:nvSpPr>
        <p:spPr>
          <a:xfrm>
            <a:off x="838200" y="1216025"/>
            <a:ext cx="10813026" cy="5391251"/>
          </a:xfrm>
        </p:spPr>
        <p:txBody>
          <a:bodyPr>
            <a:normAutofit lnSpcReduction="10000"/>
          </a:bodyPr>
          <a:lstStyle/>
          <a:p>
            <a:r>
              <a:rPr lang="en-US" sz="2400" b="1" dirty="0">
                <a:solidFill>
                  <a:srgbClr val="00B0F0"/>
                </a:solidFill>
              </a:rPr>
              <a:t>Here's a comprehensive plan to create awareness about the Value Education Kit:</a:t>
            </a:r>
          </a:p>
          <a:p>
            <a:r>
              <a:rPr lang="en-US" sz="2400" b="1" dirty="0">
                <a:solidFill>
                  <a:srgbClr val="FFFF00"/>
                </a:solidFill>
              </a:rPr>
              <a:t>Objective:</a:t>
            </a:r>
            <a:r>
              <a:rPr lang="en-US" sz="2400" b="1" dirty="0">
                <a:solidFill>
                  <a:srgbClr val="00B0F0"/>
                </a:solidFill>
              </a:rPr>
              <a:t> To inform and educate stakeholders about the Value Education Kit and its benefits.</a:t>
            </a:r>
          </a:p>
          <a:p>
            <a:r>
              <a:rPr lang="en-US" sz="2400" b="1" dirty="0">
                <a:solidFill>
                  <a:srgbClr val="FFFF00"/>
                </a:solidFill>
              </a:rPr>
              <a:t>Strategies:</a:t>
            </a:r>
          </a:p>
          <a:p>
            <a:r>
              <a:rPr lang="en-US" sz="2400" b="1" dirty="0">
                <a:solidFill>
                  <a:srgbClr val="FFFF00"/>
                </a:solidFill>
              </a:rPr>
              <a:t>I. Pre-Launch</a:t>
            </a:r>
          </a:p>
          <a:p>
            <a:r>
              <a:rPr lang="en-US" sz="2400" b="1" dirty="0">
                <a:solidFill>
                  <a:srgbClr val="00B0F0"/>
                </a:solidFill>
              </a:rPr>
              <a:t>1. Conduct surveys and focus groups to understand existing value education practices.</a:t>
            </a:r>
          </a:p>
          <a:p>
            <a:r>
              <a:rPr lang="en-US" sz="2400" b="1" dirty="0">
                <a:solidFill>
                  <a:srgbClr val="00B0F0"/>
                </a:solidFill>
              </a:rPr>
              <a:t>2. Identify key influencers and opinion leaders in education.</a:t>
            </a:r>
          </a:p>
          <a:p>
            <a:r>
              <a:rPr lang="en-US" sz="2400" b="1" dirty="0">
                <a:solidFill>
                  <a:srgbClr val="00B0F0"/>
                </a:solidFill>
              </a:rPr>
              <a:t>3. Develop promotional materials (posters, brochures, videos).</a:t>
            </a:r>
          </a:p>
          <a:p>
            <a:r>
              <a:rPr lang="en-US" sz="2400" b="1" dirty="0">
                <a:solidFill>
                  <a:srgbClr val="FFFF00"/>
                </a:solidFill>
              </a:rPr>
              <a:t>II. Launch Event</a:t>
            </a:r>
          </a:p>
          <a:p>
            <a:r>
              <a:rPr lang="en-US" sz="2400" b="1" dirty="0">
                <a:solidFill>
                  <a:srgbClr val="00B0F0"/>
                </a:solidFill>
              </a:rPr>
              <a:t>1. Organize a launch event for educators, administrators, and media.</a:t>
            </a:r>
          </a:p>
          <a:p>
            <a:r>
              <a:rPr lang="en-US" sz="2400" b="1" dirty="0">
                <a:solidFill>
                  <a:srgbClr val="00B0F0"/>
                </a:solidFill>
              </a:rPr>
              <a:t>2. Showcase kit contents, benefits, and success stories.</a:t>
            </a:r>
          </a:p>
          <a:p>
            <a:r>
              <a:rPr lang="en-US" sz="2400" b="1" dirty="0">
                <a:solidFill>
                  <a:srgbClr val="00B0F0"/>
                </a:solidFill>
              </a:rPr>
              <a:t>3. Invite guest speakers (experts, educators, or policymakers).</a:t>
            </a:r>
          </a:p>
        </p:txBody>
      </p:sp>
    </p:spTree>
    <p:extLst>
      <p:ext uri="{BB962C8B-B14F-4D97-AF65-F5344CB8AC3E}">
        <p14:creationId xmlns:p14="http://schemas.microsoft.com/office/powerpoint/2010/main" val="334248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5C73-B78A-FFB5-85AB-CEB999E58210}"/>
              </a:ext>
            </a:extLst>
          </p:cNvPr>
          <p:cNvSpPr>
            <a:spLocks noGrp="1"/>
          </p:cNvSpPr>
          <p:nvPr>
            <p:ph type="title"/>
          </p:nvPr>
        </p:nvSpPr>
        <p:spPr>
          <a:ln>
            <a:solidFill>
              <a:srgbClr val="FF0000"/>
            </a:solidFill>
          </a:ln>
        </p:spPr>
        <p:txBody>
          <a:bodyPr>
            <a:normAutofit/>
          </a:bodyPr>
          <a:lstStyle/>
          <a:p>
            <a:pPr algn="ctr"/>
            <a:r>
              <a:rPr lang="en-IN" sz="6000" b="1" u="sng" dirty="0">
                <a:solidFill>
                  <a:srgbClr val="FFFF00"/>
                </a:solidFill>
              </a:rPr>
              <a:t>Definition of Value Education</a:t>
            </a:r>
          </a:p>
        </p:txBody>
      </p:sp>
      <p:sp>
        <p:nvSpPr>
          <p:cNvPr id="3" name="Content Placeholder 2">
            <a:extLst>
              <a:ext uri="{FF2B5EF4-FFF2-40B4-BE49-F238E27FC236}">
                <a16:creationId xmlns:a16="http://schemas.microsoft.com/office/drawing/2014/main" id="{3A7A3DFA-E0AB-019F-D320-B1F55BFC6BFA}"/>
              </a:ext>
            </a:extLst>
          </p:cNvPr>
          <p:cNvSpPr>
            <a:spLocks noGrp="1"/>
          </p:cNvSpPr>
          <p:nvPr>
            <p:ph idx="1"/>
          </p:nvPr>
        </p:nvSpPr>
        <p:spPr>
          <a:effectLst>
            <a:reflection blurRad="6350" stA="52000" endA="300" endPos="35000" dir="5400000" sy="-100000" algn="bl" rotWithShape="0"/>
          </a:effectLst>
        </p:spPr>
        <p:txBody>
          <a:bodyPr>
            <a:normAutofit/>
          </a:bodyPr>
          <a:lstStyle/>
          <a:p>
            <a:pPr algn="just"/>
            <a:r>
              <a:rPr lang="en-US" sz="5400" b="1" dirty="0">
                <a:solidFill>
                  <a:srgbClr val="00B0F0"/>
                </a:solidFill>
              </a:rPr>
              <a:t>Value education is the process of developing moral, ethical, and social values, and the skills and behaviors that go along with an individual for his/her lifetime.</a:t>
            </a:r>
            <a:endParaRPr lang="en-IN" sz="5400" b="1" dirty="0">
              <a:solidFill>
                <a:srgbClr val="00B0F0"/>
              </a:solidFill>
            </a:endParaRPr>
          </a:p>
        </p:txBody>
      </p:sp>
    </p:spTree>
    <p:extLst>
      <p:ext uri="{BB962C8B-B14F-4D97-AF65-F5344CB8AC3E}">
        <p14:creationId xmlns:p14="http://schemas.microsoft.com/office/powerpoint/2010/main" val="349005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C2CD-506F-5F18-BE0E-C43C1BDD6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E6455-9F4F-68C7-3374-9FBF8E3FA24F}"/>
              </a:ext>
            </a:extLst>
          </p:cNvPr>
          <p:cNvSpPr>
            <a:spLocks noGrp="1"/>
          </p:cNvSpPr>
          <p:nvPr>
            <p:ph type="title"/>
          </p:nvPr>
        </p:nvSpPr>
        <p:spPr>
          <a:xfrm>
            <a:off x="1143000" y="148815"/>
            <a:ext cx="9682314" cy="1031057"/>
          </a:xfrm>
          <a:ln>
            <a:solidFill>
              <a:srgbClr val="FF0000"/>
            </a:solidFill>
          </a:ln>
        </p:spPr>
        <p:txBody>
          <a:bodyPr>
            <a:noAutofit/>
          </a:bodyPr>
          <a:lstStyle/>
          <a:p>
            <a:pPr algn="ctr"/>
            <a:r>
              <a:rPr lang="en-US" b="1" u="sng" dirty="0">
                <a:solidFill>
                  <a:srgbClr val="FFFF00"/>
                </a:solidFill>
              </a:rPr>
              <a:t>Contd.. Awareness of Value Education Kit</a:t>
            </a:r>
            <a:endParaRPr lang="en-IN" b="1" u="sng" dirty="0">
              <a:solidFill>
                <a:srgbClr val="FFFF00"/>
              </a:solidFill>
            </a:endParaRPr>
          </a:p>
        </p:txBody>
      </p:sp>
      <p:sp>
        <p:nvSpPr>
          <p:cNvPr id="3" name="Content Placeholder 2">
            <a:extLst>
              <a:ext uri="{FF2B5EF4-FFF2-40B4-BE49-F238E27FC236}">
                <a16:creationId xmlns:a16="http://schemas.microsoft.com/office/drawing/2014/main" id="{F2C9C3B8-D0A6-29F8-1B0D-000B2A148E94}"/>
              </a:ext>
            </a:extLst>
          </p:cNvPr>
          <p:cNvSpPr>
            <a:spLocks noGrp="1"/>
          </p:cNvSpPr>
          <p:nvPr>
            <p:ph idx="1"/>
          </p:nvPr>
        </p:nvSpPr>
        <p:spPr>
          <a:xfrm>
            <a:off x="838200" y="1452000"/>
            <a:ext cx="10515600" cy="4988132"/>
          </a:xfrm>
        </p:spPr>
        <p:txBody>
          <a:bodyPr>
            <a:normAutofit/>
          </a:bodyPr>
          <a:lstStyle/>
          <a:p>
            <a:r>
              <a:rPr lang="en-US" dirty="0">
                <a:solidFill>
                  <a:srgbClr val="FFFF00"/>
                </a:solidFill>
              </a:rPr>
              <a:t>III. Training and Workshops</a:t>
            </a:r>
          </a:p>
          <a:p>
            <a:r>
              <a:rPr lang="en-US" dirty="0">
                <a:solidFill>
                  <a:srgbClr val="00B0F0"/>
                </a:solidFill>
              </a:rPr>
              <a:t>1. Provide teacher training and workshops on kit implementation.</a:t>
            </a:r>
          </a:p>
          <a:p>
            <a:r>
              <a:rPr lang="en-US" dirty="0">
                <a:solidFill>
                  <a:srgbClr val="00B0F0"/>
                </a:solidFill>
              </a:rPr>
              <a:t>2. Offer online webinars and tutorials.</a:t>
            </a:r>
          </a:p>
          <a:p>
            <a:r>
              <a:rPr lang="en-US" dirty="0">
                <a:solidFill>
                  <a:srgbClr val="00B0F0"/>
                </a:solidFill>
              </a:rPr>
              <a:t>3. Collaborate with educational institutions for kit integration</a:t>
            </a:r>
          </a:p>
          <a:p>
            <a:pPr marL="0" indent="0">
              <a:buNone/>
            </a:pPr>
            <a:endParaRPr lang="en-US" dirty="0">
              <a:solidFill>
                <a:srgbClr val="00B0F0"/>
              </a:solidFill>
            </a:endParaRPr>
          </a:p>
          <a:p>
            <a:r>
              <a:rPr lang="en-US" dirty="0">
                <a:solidFill>
                  <a:srgbClr val="FFFF00"/>
                </a:solidFill>
              </a:rPr>
              <a:t>IV. Digital Campaign</a:t>
            </a:r>
          </a:p>
          <a:p>
            <a:r>
              <a:rPr lang="en-US" dirty="0">
                <a:solidFill>
                  <a:srgbClr val="00B0F0"/>
                </a:solidFill>
              </a:rPr>
              <a:t>1. Create a dedicated website and social media channels.</a:t>
            </a:r>
          </a:p>
          <a:p>
            <a:r>
              <a:rPr lang="en-US" dirty="0">
                <a:solidFill>
                  <a:srgbClr val="00B0F0"/>
                </a:solidFill>
              </a:rPr>
              <a:t>2. Share engaging content (videos, testimonials, infographics).</a:t>
            </a:r>
          </a:p>
          <a:p>
            <a:r>
              <a:rPr lang="en-US" dirty="0">
                <a:solidFill>
                  <a:srgbClr val="00B0F0"/>
                </a:solidFill>
              </a:rPr>
              <a:t>3. Utilize hashtags and tag influencers.</a:t>
            </a:r>
            <a:endParaRPr lang="en-IN" dirty="0">
              <a:solidFill>
                <a:srgbClr val="00B0F0"/>
              </a:solidFill>
            </a:endParaRPr>
          </a:p>
        </p:txBody>
      </p:sp>
    </p:spTree>
    <p:extLst>
      <p:ext uri="{BB962C8B-B14F-4D97-AF65-F5344CB8AC3E}">
        <p14:creationId xmlns:p14="http://schemas.microsoft.com/office/powerpoint/2010/main" val="323961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C9ED1-2F18-D93E-7768-4301CA2E0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D35C7-874E-B709-0BEC-8E704AA4AAF2}"/>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00E1C167-CA94-CCE7-29F0-A3E344BACE72}"/>
              </a:ext>
            </a:extLst>
          </p:cNvPr>
          <p:cNvSpPr>
            <a:spLocks noGrp="1"/>
          </p:cNvSpPr>
          <p:nvPr>
            <p:ph idx="1"/>
          </p:nvPr>
        </p:nvSpPr>
        <p:spPr>
          <a:xfrm>
            <a:off x="779208" y="1255355"/>
            <a:ext cx="10714702" cy="5342090"/>
          </a:xfrm>
        </p:spPr>
        <p:txBody>
          <a:bodyPr>
            <a:normAutofit/>
          </a:bodyPr>
          <a:lstStyle/>
          <a:p>
            <a:r>
              <a:rPr lang="en-US" sz="2000" b="1" dirty="0">
                <a:solidFill>
                  <a:srgbClr val="00B0F0"/>
                </a:solidFill>
              </a:rPr>
              <a:t>Here are effective implementation strategies for the Value Education Kit in schools:</a:t>
            </a:r>
          </a:p>
          <a:p>
            <a:r>
              <a:rPr lang="en-US" sz="2000" b="1" dirty="0">
                <a:solidFill>
                  <a:srgbClr val="FFFF00"/>
                </a:solidFill>
              </a:rPr>
              <a:t>Pre-Implementation</a:t>
            </a:r>
          </a:p>
          <a:p>
            <a:r>
              <a:rPr lang="en-US" sz="2000" b="1" dirty="0">
                <a:solidFill>
                  <a:srgbClr val="FFFF00"/>
                </a:solidFill>
              </a:rPr>
              <a:t>1. Teacher Training:</a:t>
            </a:r>
            <a:r>
              <a:rPr lang="en-US" sz="2000" b="1" dirty="0">
                <a:solidFill>
                  <a:srgbClr val="00B0F0"/>
                </a:solidFill>
              </a:rPr>
              <a:t> Provide comprehensive training on kit contents, objectives, and implementation strategies.</a:t>
            </a:r>
          </a:p>
          <a:p>
            <a:r>
              <a:rPr lang="en-US" sz="2000" b="1" dirty="0">
                <a:solidFill>
                  <a:srgbClr val="00B0F0"/>
                </a:solidFill>
              </a:rPr>
              <a:t>2. </a:t>
            </a:r>
            <a:r>
              <a:rPr lang="en-US" sz="2000" b="1" dirty="0">
                <a:solidFill>
                  <a:srgbClr val="FFFF00"/>
                </a:solidFill>
              </a:rPr>
              <a:t>Needs Assessment:</a:t>
            </a:r>
            <a:r>
              <a:rPr lang="en-US" sz="2000" b="1" dirty="0">
                <a:solidFill>
                  <a:srgbClr val="00B0F0"/>
                </a:solidFill>
              </a:rPr>
              <a:t> Conduct surveys to identify school-specific needs and priorities.</a:t>
            </a:r>
          </a:p>
          <a:p>
            <a:r>
              <a:rPr lang="en-US" sz="2000" b="1" dirty="0">
                <a:solidFill>
                  <a:srgbClr val="00B0F0"/>
                </a:solidFill>
              </a:rPr>
              <a:t>3. </a:t>
            </a:r>
            <a:r>
              <a:rPr lang="en-US" sz="2000" b="1" dirty="0">
                <a:solidFill>
                  <a:srgbClr val="FFFF00"/>
                </a:solidFill>
              </a:rPr>
              <a:t>Stakeholder Engagement:</a:t>
            </a:r>
            <a:r>
              <a:rPr lang="en-US" sz="2000" b="1" dirty="0">
                <a:solidFill>
                  <a:srgbClr val="00B0F0"/>
                </a:solidFill>
              </a:rPr>
              <a:t> Involve administrators, teachers, parents, and students in kit planning and implementation.</a:t>
            </a:r>
          </a:p>
          <a:p>
            <a:r>
              <a:rPr lang="en-US" sz="2000" b="1" dirty="0">
                <a:solidFill>
                  <a:srgbClr val="FFFF00"/>
                </a:solidFill>
              </a:rPr>
              <a:t>Implementation</a:t>
            </a:r>
          </a:p>
          <a:p>
            <a:r>
              <a:rPr lang="en-US" sz="2000" b="1" dirty="0">
                <a:solidFill>
                  <a:srgbClr val="00B0F0"/>
                </a:solidFill>
              </a:rPr>
              <a:t>1. Integration with Curriculum: Embed value education into existing subjects (e.g., character education, social studies).</a:t>
            </a:r>
          </a:p>
          <a:p>
            <a:r>
              <a:rPr lang="en-US" sz="2000" b="1" dirty="0">
                <a:solidFill>
                  <a:srgbClr val="00B0F0"/>
                </a:solidFill>
              </a:rPr>
              <a:t>2. Flexible Delivery: Use various teaching methods (lectures, discussions, role-plays, group work).</a:t>
            </a:r>
          </a:p>
          <a:p>
            <a:r>
              <a:rPr lang="en-US" sz="2000" b="1" dirty="0">
                <a:solidFill>
                  <a:srgbClr val="00B0F0"/>
                </a:solidFill>
              </a:rPr>
              <a:t>3. Student-Centered Approach: Encourage active participation, reflection, and self-assessment.</a:t>
            </a:r>
          </a:p>
          <a:p>
            <a:r>
              <a:rPr lang="en-US" sz="2000" b="1" dirty="0">
                <a:solidFill>
                  <a:srgbClr val="00B0F0"/>
                </a:solidFill>
              </a:rPr>
              <a:t>4. Storytelling and Real-Life Examples: Use relatable stories and examples to illustrate values.</a:t>
            </a:r>
          </a:p>
          <a:p>
            <a:r>
              <a:rPr lang="en-US" sz="2000" b="1" dirty="0">
                <a:solidFill>
                  <a:srgbClr val="00B0F0"/>
                </a:solidFill>
              </a:rPr>
              <a:t>5. Visual Aids and Multimedia: Utilize posters, videos, and interactive materials.</a:t>
            </a:r>
          </a:p>
        </p:txBody>
      </p:sp>
    </p:spTree>
    <p:extLst>
      <p:ext uri="{BB962C8B-B14F-4D97-AF65-F5344CB8AC3E}">
        <p14:creationId xmlns:p14="http://schemas.microsoft.com/office/powerpoint/2010/main" val="208712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18882-B94D-A2D6-E070-B1205B4EA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03BF4-36D1-5551-1BD4-865969C16BFA}"/>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DDA54DAA-7612-7D2C-BBF6-C96FB0C3B649}"/>
              </a:ext>
            </a:extLst>
          </p:cNvPr>
          <p:cNvSpPr>
            <a:spLocks noGrp="1"/>
          </p:cNvSpPr>
          <p:nvPr>
            <p:ph idx="1"/>
          </p:nvPr>
        </p:nvSpPr>
        <p:spPr>
          <a:xfrm>
            <a:off x="779208" y="1255355"/>
            <a:ext cx="10714702" cy="5342090"/>
          </a:xfrm>
        </p:spPr>
        <p:txBody>
          <a:bodyPr>
            <a:normAutofit fontScale="92500" lnSpcReduction="10000"/>
          </a:bodyPr>
          <a:lstStyle/>
          <a:p>
            <a:r>
              <a:rPr lang="en-US" b="1" dirty="0">
                <a:solidFill>
                  <a:srgbClr val="FFFF00"/>
                </a:solidFill>
              </a:rPr>
              <a:t>Institutional Strategies</a:t>
            </a:r>
          </a:p>
          <a:p>
            <a:r>
              <a:rPr lang="en-US" b="1" dirty="0">
                <a:solidFill>
                  <a:srgbClr val="00B0F0"/>
                </a:solidFill>
              </a:rPr>
              <a:t>1. Establish a Value Education Committee.</a:t>
            </a:r>
          </a:p>
          <a:p>
            <a:r>
              <a:rPr lang="en-US" b="1" dirty="0">
                <a:solidFill>
                  <a:srgbClr val="00B0F0"/>
                </a:solidFill>
              </a:rPr>
              <a:t>2. Develop a Value Education Policy.</a:t>
            </a:r>
          </a:p>
          <a:p>
            <a:r>
              <a:rPr lang="en-US" b="1" dirty="0">
                <a:solidFill>
                  <a:srgbClr val="00B0F0"/>
                </a:solidFill>
              </a:rPr>
              <a:t>3. Allocate Resources (time, budget, personnel).</a:t>
            </a:r>
          </a:p>
          <a:p>
            <a:r>
              <a:rPr lang="en-US" b="1" dirty="0">
                <a:solidFill>
                  <a:srgbClr val="00B0F0"/>
                </a:solidFill>
              </a:rPr>
              <a:t>4. Integrate Value Education into School Culture.</a:t>
            </a:r>
          </a:p>
          <a:p>
            <a:r>
              <a:rPr lang="en-US" b="1" dirty="0">
                <a:solidFill>
                  <a:srgbClr val="00B0F0"/>
                </a:solidFill>
              </a:rPr>
              <a:t>5. Recognize and Reward Positive Behavior.</a:t>
            </a:r>
          </a:p>
          <a:p>
            <a:r>
              <a:rPr lang="en-US" b="1" dirty="0">
                <a:solidFill>
                  <a:srgbClr val="FFFF00"/>
                </a:solidFill>
              </a:rPr>
              <a:t>Teacher Strategies</a:t>
            </a:r>
          </a:p>
          <a:p>
            <a:r>
              <a:rPr lang="en-US" b="1" dirty="0">
                <a:solidFill>
                  <a:srgbClr val="00B0F0"/>
                </a:solidFill>
              </a:rPr>
              <a:t>1. Create a Positive Learning Environment.</a:t>
            </a:r>
          </a:p>
          <a:p>
            <a:r>
              <a:rPr lang="en-US" b="1" dirty="0">
                <a:solidFill>
                  <a:srgbClr val="00B0F0"/>
                </a:solidFill>
              </a:rPr>
              <a:t>2. Use Varied Teaching Methods.</a:t>
            </a:r>
          </a:p>
          <a:p>
            <a:r>
              <a:rPr lang="en-US" b="1" dirty="0">
                <a:solidFill>
                  <a:srgbClr val="00B0F0"/>
                </a:solidFill>
              </a:rPr>
              <a:t>3. Encourage Student Reflection.</a:t>
            </a:r>
          </a:p>
          <a:p>
            <a:r>
              <a:rPr lang="en-US" b="1" dirty="0">
                <a:solidFill>
                  <a:srgbClr val="00B0F0"/>
                </a:solidFill>
              </a:rPr>
              <a:t>4. Provide Feedback and Guidance.</a:t>
            </a:r>
          </a:p>
          <a:p>
            <a:r>
              <a:rPr lang="en-US" b="1" dirty="0">
                <a:solidFill>
                  <a:srgbClr val="00B0F0"/>
                </a:solidFill>
              </a:rPr>
              <a:t>5. Model Desired Values.</a:t>
            </a:r>
          </a:p>
        </p:txBody>
      </p:sp>
    </p:spTree>
    <p:extLst>
      <p:ext uri="{BB962C8B-B14F-4D97-AF65-F5344CB8AC3E}">
        <p14:creationId xmlns:p14="http://schemas.microsoft.com/office/powerpoint/2010/main" val="82118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2DCDA-99C8-2928-00D6-3B6F0F76F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F8958-A402-67F3-040C-398EED5BDEB4}"/>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7889DF94-5705-FC39-F7DF-8A0D72C63E01}"/>
              </a:ext>
            </a:extLst>
          </p:cNvPr>
          <p:cNvSpPr>
            <a:spLocks noGrp="1"/>
          </p:cNvSpPr>
          <p:nvPr>
            <p:ph idx="1"/>
          </p:nvPr>
        </p:nvSpPr>
        <p:spPr>
          <a:xfrm>
            <a:off x="779208" y="1157035"/>
            <a:ext cx="10714702" cy="5561982"/>
          </a:xfrm>
        </p:spPr>
        <p:txBody>
          <a:bodyPr>
            <a:normAutofit fontScale="92500" lnSpcReduction="10000"/>
          </a:bodyPr>
          <a:lstStyle/>
          <a:p>
            <a:r>
              <a:rPr lang="en-US" sz="2400" b="1" dirty="0">
                <a:solidFill>
                  <a:srgbClr val="FFFF00"/>
                </a:solidFill>
              </a:rPr>
              <a:t>Student Strategies</a:t>
            </a:r>
          </a:p>
          <a:p>
            <a:r>
              <a:rPr lang="en-US" sz="2400" b="1" dirty="0">
                <a:solidFill>
                  <a:srgbClr val="00B0F0"/>
                </a:solidFill>
              </a:rPr>
              <a:t>1. Encourage Active Participation.</a:t>
            </a:r>
          </a:p>
          <a:p>
            <a:r>
              <a:rPr lang="en-US" sz="2400" b="1" dirty="0">
                <a:solidFill>
                  <a:srgbClr val="00B0F0"/>
                </a:solidFill>
              </a:rPr>
              <a:t>2. Foster Peer Support and Responsibility.</a:t>
            </a:r>
          </a:p>
          <a:p>
            <a:r>
              <a:rPr lang="en-US" sz="2400" b="1" dirty="0">
                <a:solidFill>
                  <a:srgbClr val="00B0F0"/>
                </a:solidFill>
              </a:rPr>
              <a:t>3. Develop Self-Awareness and Reflection.</a:t>
            </a:r>
          </a:p>
          <a:p>
            <a:r>
              <a:rPr lang="en-US" sz="2400" b="1" dirty="0">
                <a:solidFill>
                  <a:srgbClr val="00B0F0"/>
                </a:solidFill>
              </a:rPr>
              <a:t>4. Provide Opportunities for Service Learning.</a:t>
            </a:r>
          </a:p>
          <a:p>
            <a:r>
              <a:rPr lang="en-US" sz="2400" b="1" dirty="0">
                <a:solidFill>
                  <a:srgbClr val="00B0F0"/>
                </a:solidFill>
              </a:rPr>
              <a:t>5. Celebrate Student Achievements.</a:t>
            </a:r>
          </a:p>
          <a:p>
            <a:r>
              <a:rPr lang="en-US" sz="2400" b="1" dirty="0">
                <a:solidFill>
                  <a:srgbClr val="FFFF00"/>
                </a:solidFill>
              </a:rPr>
              <a:t>Parent Strategies</a:t>
            </a:r>
          </a:p>
          <a:p>
            <a:r>
              <a:rPr lang="en-US" sz="2400" b="1" dirty="0">
                <a:solidFill>
                  <a:srgbClr val="00B0F0"/>
                </a:solidFill>
              </a:rPr>
              <a:t>1. Engage in Open Communication.</a:t>
            </a:r>
          </a:p>
          <a:p>
            <a:r>
              <a:rPr lang="en-US" sz="2400" b="1" dirty="0">
                <a:solidFill>
                  <a:srgbClr val="00B0F0"/>
                </a:solidFill>
              </a:rPr>
              <a:t>2. Support School Values.</a:t>
            </a:r>
          </a:p>
          <a:p>
            <a:r>
              <a:rPr lang="en-US" sz="2400" b="1" dirty="0">
                <a:solidFill>
                  <a:srgbClr val="00B0F0"/>
                </a:solidFill>
              </a:rPr>
              <a:t>3. Model Desired Values at Home.</a:t>
            </a:r>
          </a:p>
          <a:p>
            <a:r>
              <a:rPr lang="en-US" sz="2400" b="1" dirty="0">
                <a:solidFill>
                  <a:srgbClr val="00B0F0"/>
                </a:solidFill>
              </a:rPr>
              <a:t>4. Participate in School Events.</a:t>
            </a:r>
          </a:p>
          <a:p>
            <a:r>
              <a:rPr lang="en-US" sz="2400" b="1" dirty="0">
                <a:solidFill>
                  <a:srgbClr val="00B0F0"/>
                </a:solidFill>
              </a:rPr>
              <a:t>5. Provide Positive Reinforcement. </a:t>
            </a:r>
          </a:p>
          <a:p>
            <a:r>
              <a:rPr lang="en-US" sz="2400" b="1" dirty="0">
                <a:solidFill>
                  <a:srgbClr val="FFFF00"/>
                </a:solidFill>
              </a:rPr>
              <a:t>By implementing these strategies, schools can effectively integrate the Value Education Kit into their curriculum, fostering a positive and supportive learning environment. </a:t>
            </a:r>
            <a:endParaRPr lang="en-IN" sz="2400" b="1" dirty="0">
              <a:solidFill>
                <a:srgbClr val="FFFF00"/>
              </a:solidFill>
            </a:endParaRPr>
          </a:p>
        </p:txBody>
      </p:sp>
    </p:spTree>
    <p:extLst>
      <p:ext uri="{BB962C8B-B14F-4D97-AF65-F5344CB8AC3E}">
        <p14:creationId xmlns:p14="http://schemas.microsoft.com/office/powerpoint/2010/main" val="133491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EA127-E329-1DCD-1596-8CE530C1182A}"/>
              </a:ext>
            </a:extLst>
          </p:cNvPr>
          <p:cNvPicPr>
            <a:picLocks noChangeAspect="1"/>
          </p:cNvPicPr>
          <p:nvPr/>
        </p:nvPicPr>
        <p:blipFill>
          <a:blip r:embed="rId2">
            <a:extLst>
              <a:ext uri="{28A0092B-C50C-407E-A947-70E740481C1C}">
                <a14:useLocalDpi xmlns:a14="http://schemas.microsoft.com/office/drawing/2010/main" val="0"/>
              </a:ext>
            </a:extLst>
          </a:blip>
          <a:srcRect b="7957"/>
          <a:stretch/>
        </p:blipFill>
        <p:spPr>
          <a:xfrm>
            <a:off x="0" y="-9832"/>
            <a:ext cx="12192000" cy="6858000"/>
          </a:xfrm>
          <a:prstGeom prst="rect">
            <a:avLst/>
          </a:prstGeom>
        </p:spPr>
      </p:pic>
      <p:sp>
        <p:nvSpPr>
          <p:cNvPr id="6" name="Rectangle 5">
            <a:extLst>
              <a:ext uri="{FF2B5EF4-FFF2-40B4-BE49-F238E27FC236}">
                <a16:creationId xmlns:a16="http://schemas.microsoft.com/office/drawing/2014/main" id="{18736DBE-4BBF-E8BB-5B2E-22C2C6915C06}"/>
              </a:ext>
            </a:extLst>
          </p:cNvPr>
          <p:cNvSpPr/>
          <p:nvPr/>
        </p:nvSpPr>
        <p:spPr>
          <a:xfrm>
            <a:off x="3582538" y="96315"/>
            <a:ext cx="5541796" cy="1200329"/>
          </a:xfrm>
          <a:prstGeom prst="rect">
            <a:avLst/>
          </a:prstGeom>
          <a:noFill/>
        </p:spPr>
        <p:txBody>
          <a:bodyPr wrap="square" lIns="91440" tIns="45720" rIns="91440" bIns="45720">
            <a:spAutoFit/>
          </a:bodyPr>
          <a:lstStyle/>
          <a:p>
            <a:pPr algn="ctr"/>
            <a:r>
              <a:rPr lang="en-US" sz="7200" b="1" dirty="0">
                <a:ln w="22225">
                  <a:solidFill>
                    <a:schemeClr val="accent2"/>
                  </a:solidFill>
                  <a:prstDash val="solid"/>
                </a:ln>
                <a:solidFill>
                  <a:srgbClr val="FF0000"/>
                </a:solidFill>
              </a:rPr>
              <a:t>THANK YOU</a:t>
            </a:r>
            <a:endParaRPr lang="en-US" sz="72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7065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6664A-0920-CD33-1580-9B97BBCBB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D94AF-E64C-93C3-06C1-98DFB9F7B4C7}"/>
              </a:ext>
            </a:extLst>
          </p:cNvPr>
          <p:cNvSpPr>
            <a:spLocks noGrp="1"/>
          </p:cNvSpPr>
          <p:nvPr>
            <p:ph type="title"/>
          </p:nvPr>
        </p:nvSpPr>
        <p:spPr>
          <a:xfrm>
            <a:off x="216310" y="99651"/>
            <a:ext cx="11720051" cy="1158877"/>
          </a:xfrm>
          <a:ln>
            <a:solidFill>
              <a:srgbClr val="FF0000"/>
            </a:solidFill>
          </a:ln>
        </p:spPr>
        <p:txBody>
          <a:bodyPr>
            <a:normAutofit fontScale="90000"/>
          </a:bodyPr>
          <a:lstStyle/>
          <a:p>
            <a:pPr algn="ctr"/>
            <a:r>
              <a:rPr lang="en-US" sz="6000" b="1" u="sng" dirty="0">
                <a:solidFill>
                  <a:srgbClr val="FFFF00"/>
                </a:solidFill>
              </a:rPr>
              <a:t>Importance of Value Education in Schools</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97A011E3-FBCA-336A-13BB-7389A70669BA}"/>
              </a:ext>
            </a:extLst>
          </p:cNvPr>
          <p:cNvSpPr>
            <a:spLocks noGrp="1"/>
          </p:cNvSpPr>
          <p:nvPr>
            <p:ph idx="1"/>
          </p:nvPr>
        </p:nvSpPr>
        <p:spPr/>
        <p:txBody>
          <a:bodyPr>
            <a:normAutofit/>
          </a:bodyPr>
          <a:lstStyle/>
          <a:p>
            <a:pPr marL="0" indent="0" algn="just">
              <a:buNone/>
            </a:pPr>
            <a:r>
              <a:rPr lang="en-US" sz="4400" b="1" dirty="0">
                <a:solidFill>
                  <a:srgbClr val="00B0F0"/>
                </a:solidFill>
              </a:rPr>
              <a:t>Value education is important in schools because it helps students develop a strong sense of right and wrong, and promotes qualities such as honesty, integrity, and empathy. These qualities are important for personal growth and for building a harmonious and compassionate society.</a:t>
            </a:r>
            <a:endParaRPr lang="en-IN" sz="4400" b="1" dirty="0">
              <a:solidFill>
                <a:srgbClr val="00B0F0"/>
              </a:solidFill>
            </a:endParaRPr>
          </a:p>
        </p:txBody>
      </p:sp>
    </p:spTree>
    <p:extLst>
      <p:ext uri="{BB962C8B-B14F-4D97-AF65-F5344CB8AC3E}">
        <p14:creationId xmlns:p14="http://schemas.microsoft.com/office/powerpoint/2010/main" val="343739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3DF8-51D2-D685-3A66-C6BB988FC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B6544-92DA-66CE-5A91-ED196C8ACB1D}"/>
              </a:ext>
            </a:extLst>
          </p:cNvPr>
          <p:cNvSpPr>
            <a:spLocks noGrp="1"/>
          </p:cNvSpPr>
          <p:nvPr>
            <p:ph type="title"/>
          </p:nvPr>
        </p:nvSpPr>
        <p:spPr>
          <a:xfrm>
            <a:off x="838200" y="109488"/>
            <a:ext cx="10515600" cy="1080216"/>
          </a:xfrm>
          <a:ln>
            <a:solidFill>
              <a:srgbClr val="FF0000"/>
            </a:solidFill>
          </a:ln>
        </p:spPr>
        <p:txBody>
          <a:bodyPr>
            <a:normAutofit/>
          </a:bodyPr>
          <a:lstStyle/>
          <a:p>
            <a:pPr algn="ctr"/>
            <a:r>
              <a:rPr lang="en-US" sz="6000" b="1" u="sng" dirty="0">
                <a:solidFill>
                  <a:srgbClr val="FFFF00"/>
                </a:solidFill>
              </a:rPr>
              <a:t>What is Value Education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52747558-2BE9-F70B-1A7E-A8B9316EB644}"/>
              </a:ext>
            </a:extLst>
          </p:cNvPr>
          <p:cNvSpPr>
            <a:spLocks noGrp="1"/>
          </p:cNvSpPr>
          <p:nvPr>
            <p:ph idx="1"/>
          </p:nvPr>
        </p:nvSpPr>
        <p:spPr>
          <a:xfrm>
            <a:off x="877528" y="1373341"/>
            <a:ext cx="10360742" cy="5125782"/>
          </a:xfrm>
        </p:spPr>
        <p:txBody>
          <a:bodyPr>
            <a:normAutofit lnSpcReduction="10000"/>
          </a:bodyPr>
          <a:lstStyle/>
          <a:p>
            <a:pPr marL="0" indent="0" algn="just">
              <a:buNone/>
            </a:pPr>
            <a:r>
              <a:rPr lang="en-US" sz="2400" b="1" dirty="0">
                <a:solidFill>
                  <a:srgbClr val="00B0F0"/>
                </a:solidFill>
              </a:rPr>
              <a:t>A value education kit is a resource that teachers can use to help students develop moral and ethical values, and to practice them in their daily lives:  </a:t>
            </a:r>
          </a:p>
          <a:p>
            <a:pPr marL="0" indent="0" algn="just">
              <a:buNone/>
            </a:pPr>
            <a:r>
              <a:rPr lang="en-US" sz="2400" b="1" dirty="0">
                <a:solidFill>
                  <a:srgbClr val="FFFF00"/>
                </a:solidFill>
              </a:rPr>
              <a:t>What it includes? </a:t>
            </a:r>
          </a:p>
          <a:p>
            <a:pPr marL="0" indent="0" algn="just">
              <a:buNone/>
            </a:pPr>
            <a:r>
              <a:rPr lang="en-US" sz="2400" b="1" dirty="0">
                <a:solidFill>
                  <a:srgbClr val="00B0F0"/>
                </a:solidFill>
              </a:rPr>
              <a:t>A value education kit typically includes a handbook for teachers and value cards.  </a:t>
            </a:r>
          </a:p>
          <a:p>
            <a:pPr marL="0" indent="0" algn="just">
              <a:buNone/>
            </a:pPr>
            <a:r>
              <a:rPr lang="en-US" sz="2400" b="1" dirty="0">
                <a:solidFill>
                  <a:srgbClr val="FFFF00"/>
                </a:solidFill>
              </a:rPr>
              <a:t>How it's used? </a:t>
            </a:r>
          </a:p>
          <a:p>
            <a:pPr marL="0" indent="0" algn="just">
              <a:buNone/>
            </a:pPr>
            <a:r>
              <a:rPr lang="en-US" sz="2400" b="1" dirty="0">
                <a:solidFill>
                  <a:srgbClr val="00B0F0"/>
                </a:solidFill>
              </a:rPr>
              <a:t>Teachers can use the value cards during enrichment periods to present value-based messages through activities like brainstorming sessions and stories.  </a:t>
            </a:r>
          </a:p>
          <a:p>
            <a:pPr marL="0" indent="0" algn="just">
              <a:buNone/>
            </a:pPr>
            <a:r>
              <a:rPr lang="en-US" sz="2400" b="1" dirty="0">
                <a:solidFill>
                  <a:srgbClr val="FFFF00"/>
                </a:solidFill>
              </a:rPr>
              <a:t>What it helps with?</a:t>
            </a:r>
          </a:p>
          <a:p>
            <a:pPr marL="0" indent="0" algn="just">
              <a:buNone/>
            </a:pPr>
            <a:r>
              <a:rPr lang="en-US" sz="2400" b="1" dirty="0">
                <a:solidFill>
                  <a:srgbClr val="00B0F0"/>
                </a:solidFill>
              </a:rPr>
              <a:t>The kit helps students develop critical thinking skills and practice values like honesty, integrity, and empathy. It also helps students learn how to make ethical decisions and behave in different situations.  Value education is important because it helps students become well-rounded citizens who contribute positively to society. It can also help build civil and democratic societies where people respect each other's rights.</a:t>
            </a:r>
            <a:endParaRPr lang="en-IN" sz="2400" b="1" dirty="0">
              <a:solidFill>
                <a:srgbClr val="00B0F0"/>
              </a:solidFill>
            </a:endParaRPr>
          </a:p>
          <a:p>
            <a:pPr algn="just"/>
            <a:endParaRPr lang="en-IN" sz="2400" b="1" dirty="0">
              <a:solidFill>
                <a:srgbClr val="00B0F0"/>
              </a:solidFill>
            </a:endParaRPr>
          </a:p>
        </p:txBody>
      </p:sp>
    </p:spTree>
    <p:extLst>
      <p:ext uri="{BB962C8B-B14F-4D97-AF65-F5344CB8AC3E}">
        <p14:creationId xmlns:p14="http://schemas.microsoft.com/office/powerpoint/2010/main" val="79431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6DF-CA73-F682-B5FB-732E5B960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2EEE8-FB36-934C-8C4A-04307D26A73E}"/>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B37D6F4B-B645-8853-17A7-5675C9395189}"/>
              </a:ext>
            </a:extLst>
          </p:cNvPr>
          <p:cNvSpPr txBox="1"/>
          <p:nvPr/>
        </p:nvSpPr>
        <p:spPr>
          <a:xfrm>
            <a:off x="442451" y="6245630"/>
            <a:ext cx="5034108" cy="369332"/>
          </a:xfrm>
          <a:prstGeom prst="rect">
            <a:avLst/>
          </a:prstGeom>
          <a:solidFill>
            <a:srgbClr val="FFC000"/>
          </a:solidFill>
        </p:spPr>
        <p:txBody>
          <a:bodyPr wrap="square">
            <a:spAutoFit/>
          </a:bodyPr>
          <a:lstStyle/>
          <a:p>
            <a:pPr algn="ctr"/>
            <a:r>
              <a:rPr lang="en-IN" b="1" dirty="0"/>
              <a:t>Respect: Image of a child helping an elderly person</a:t>
            </a:r>
          </a:p>
        </p:txBody>
      </p:sp>
      <p:pic>
        <p:nvPicPr>
          <p:cNvPr id="7" name="Picture 6">
            <a:extLst>
              <a:ext uri="{FF2B5EF4-FFF2-40B4-BE49-F238E27FC236}">
                <a16:creationId xmlns:a16="http://schemas.microsoft.com/office/drawing/2014/main" id="{03D7D808-8543-7ED1-1341-79540AA5DFE8}"/>
              </a:ext>
            </a:extLst>
          </p:cNvPr>
          <p:cNvPicPr>
            <a:picLocks noChangeAspect="1"/>
          </p:cNvPicPr>
          <p:nvPr/>
        </p:nvPicPr>
        <p:blipFill>
          <a:blip r:embed="rId2">
            <a:extLst>
              <a:ext uri="{28A0092B-C50C-407E-A947-70E740481C1C}">
                <a14:useLocalDpi xmlns:a14="http://schemas.microsoft.com/office/drawing/2010/main" val="0"/>
              </a:ext>
            </a:extLst>
          </a:blip>
          <a:srcRect b="6666"/>
          <a:stretch/>
        </p:blipFill>
        <p:spPr>
          <a:xfrm>
            <a:off x="1254385" y="2003320"/>
            <a:ext cx="3317619" cy="4023853"/>
          </a:xfrm>
          <a:prstGeom prst="rect">
            <a:avLst/>
          </a:prstGeom>
        </p:spPr>
      </p:pic>
      <p:sp>
        <p:nvSpPr>
          <p:cNvPr id="9" name="TextBox 8">
            <a:extLst>
              <a:ext uri="{FF2B5EF4-FFF2-40B4-BE49-F238E27FC236}">
                <a16:creationId xmlns:a16="http://schemas.microsoft.com/office/drawing/2014/main" id="{2B3E8DC9-820F-D9F1-7ECD-CCC2294E76E6}"/>
              </a:ext>
            </a:extLst>
          </p:cNvPr>
          <p:cNvSpPr txBox="1"/>
          <p:nvPr/>
        </p:nvSpPr>
        <p:spPr>
          <a:xfrm>
            <a:off x="6420465" y="6245630"/>
            <a:ext cx="5378237" cy="369332"/>
          </a:xfrm>
          <a:prstGeom prst="rect">
            <a:avLst/>
          </a:prstGeom>
          <a:solidFill>
            <a:srgbClr val="FFC000"/>
          </a:solidFill>
        </p:spPr>
        <p:txBody>
          <a:bodyPr wrap="square">
            <a:spAutoFit/>
          </a:bodyPr>
          <a:lstStyle>
            <a:defPPr>
              <a:defRPr lang="en-US"/>
            </a:defPPr>
            <a:lvl1pPr algn="ctr">
              <a:defRPr b="1"/>
            </a:lvl1pPr>
          </a:lstStyle>
          <a:p>
            <a:r>
              <a:rPr lang="en-IN" dirty="0"/>
              <a:t>Empathy: Picture of a child comforting a friend</a:t>
            </a:r>
          </a:p>
        </p:txBody>
      </p:sp>
      <p:pic>
        <p:nvPicPr>
          <p:cNvPr id="11" name="Picture 10">
            <a:extLst>
              <a:ext uri="{FF2B5EF4-FFF2-40B4-BE49-F238E27FC236}">
                <a16:creationId xmlns:a16="http://schemas.microsoft.com/office/drawing/2014/main" id="{BDD53F71-B9B7-3035-C457-84AEFEE53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986" y="2003320"/>
            <a:ext cx="6024014" cy="4023853"/>
          </a:xfrm>
          <a:prstGeom prst="rect">
            <a:avLst/>
          </a:prstGeom>
        </p:spPr>
      </p:pic>
      <p:sp>
        <p:nvSpPr>
          <p:cNvPr id="13" name="TextBox 12">
            <a:extLst>
              <a:ext uri="{FF2B5EF4-FFF2-40B4-BE49-F238E27FC236}">
                <a16:creationId xmlns:a16="http://schemas.microsoft.com/office/drawing/2014/main" id="{8F28148B-A753-CEED-92A3-3C1C34D7CAD3}"/>
              </a:ext>
            </a:extLst>
          </p:cNvPr>
          <p:cNvSpPr txBox="1"/>
          <p:nvPr/>
        </p:nvSpPr>
        <p:spPr>
          <a:xfrm>
            <a:off x="737417" y="1068943"/>
            <a:ext cx="10894143" cy="461665"/>
          </a:xfrm>
          <a:prstGeom prst="rect">
            <a:avLst/>
          </a:prstGeom>
          <a:noFill/>
        </p:spPr>
        <p:txBody>
          <a:bodyPr wrap="square">
            <a:spAutoFit/>
          </a:bodyPr>
          <a:lstStyle/>
          <a:p>
            <a:r>
              <a:rPr lang="en-US" sz="2400" b="1" u="sng" dirty="0">
                <a:solidFill>
                  <a:srgbClr val="FFFF00"/>
                </a:solidFill>
              </a:rPr>
              <a:t>Textbooks, activity sheets, posters, placards containing/showing  content like : </a:t>
            </a:r>
            <a:endParaRPr lang="en-IN" sz="2400" dirty="0"/>
          </a:p>
        </p:txBody>
      </p:sp>
    </p:spTree>
    <p:extLst>
      <p:ext uri="{BB962C8B-B14F-4D97-AF65-F5344CB8AC3E}">
        <p14:creationId xmlns:p14="http://schemas.microsoft.com/office/powerpoint/2010/main" val="44121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8010E7-C623-6BA7-C292-7AB635D0868C}"/>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DAC395F3-2BB6-1BB3-C550-AA1836F8B809}"/>
              </a:ext>
            </a:extLst>
          </p:cNvPr>
          <p:cNvSpPr txBox="1"/>
          <p:nvPr/>
        </p:nvSpPr>
        <p:spPr>
          <a:xfrm>
            <a:off x="442451" y="6058817"/>
            <a:ext cx="5024275" cy="369332"/>
          </a:xfrm>
          <a:prstGeom prst="rect">
            <a:avLst/>
          </a:prstGeom>
          <a:solidFill>
            <a:srgbClr val="FFC000"/>
          </a:solidFill>
        </p:spPr>
        <p:txBody>
          <a:bodyPr wrap="square">
            <a:spAutoFit/>
          </a:bodyPr>
          <a:lstStyle/>
          <a:p>
            <a:pPr algn="ctr"/>
            <a:r>
              <a:rPr lang="en-IN" b="1" dirty="0"/>
              <a:t>Honesty: Image of a child returning a lost item</a:t>
            </a:r>
          </a:p>
        </p:txBody>
      </p:sp>
      <p:sp>
        <p:nvSpPr>
          <p:cNvPr id="6" name="TextBox 5">
            <a:extLst>
              <a:ext uri="{FF2B5EF4-FFF2-40B4-BE49-F238E27FC236}">
                <a16:creationId xmlns:a16="http://schemas.microsoft.com/office/drawing/2014/main" id="{848FC00B-96D9-6666-B36F-11D87B109C6B}"/>
              </a:ext>
            </a:extLst>
          </p:cNvPr>
          <p:cNvSpPr txBox="1"/>
          <p:nvPr/>
        </p:nvSpPr>
        <p:spPr>
          <a:xfrm>
            <a:off x="6194322" y="6078482"/>
            <a:ext cx="5378237" cy="369332"/>
          </a:xfrm>
          <a:prstGeom prst="rect">
            <a:avLst/>
          </a:prstGeom>
          <a:solidFill>
            <a:srgbClr val="FFC000"/>
          </a:solidFill>
        </p:spPr>
        <p:txBody>
          <a:bodyPr wrap="square">
            <a:spAutoFit/>
          </a:bodyPr>
          <a:lstStyle>
            <a:defPPr>
              <a:defRPr lang="en-US"/>
            </a:defPPr>
            <a:lvl1pPr algn="ctr">
              <a:defRPr b="1"/>
            </a:lvl1pPr>
          </a:lstStyle>
          <a:p>
            <a:r>
              <a:rPr lang="en-IN" dirty="0"/>
              <a:t>Kindness: Photo of a child sharing toys with others</a:t>
            </a:r>
          </a:p>
        </p:txBody>
      </p:sp>
      <p:pic>
        <p:nvPicPr>
          <p:cNvPr id="10" name="Picture 9">
            <a:extLst>
              <a:ext uri="{FF2B5EF4-FFF2-40B4-BE49-F238E27FC236}">
                <a16:creationId xmlns:a16="http://schemas.microsoft.com/office/drawing/2014/main" id="{18472C0E-135C-FE63-097D-CFCC00D1243F}"/>
              </a:ext>
            </a:extLst>
          </p:cNvPr>
          <p:cNvPicPr>
            <a:picLocks noChangeAspect="1"/>
          </p:cNvPicPr>
          <p:nvPr/>
        </p:nvPicPr>
        <p:blipFill>
          <a:blip r:embed="rId2">
            <a:extLst>
              <a:ext uri="{28A0092B-C50C-407E-A947-70E740481C1C}">
                <a14:useLocalDpi xmlns:a14="http://schemas.microsoft.com/office/drawing/2010/main" val="0"/>
              </a:ext>
            </a:extLst>
          </a:blip>
          <a:srcRect b="9405"/>
          <a:stretch/>
        </p:blipFill>
        <p:spPr>
          <a:xfrm>
            <a:off x="366721" y="1718208"/>
            <a:ext cx="5100006" cy="3974670"/>
          </a:xfrm>
          <a:prstGeom prst="rect">
            <a:avLst/>
          </a:prstGeom>
        </p:spPr>
      </p:pic>
      <p:pic>
        <p:nvPicPr>
          <p:cNvPr id="12" name="Picture 11">
            <a:extLst>
              <a:ext uri="{FF2B5EF4-FFF2-40B4-BE49-F238E27FC236}">
                <a16:creationId xmlns:a16="http://schemas.microsoft.com/office/drawing/2014/main" id="{A3B114D7-3478-FA29-69BF-580448D1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18207"/>
            <a:ext cx="5624052" cy="3974669"/>
          </a:xfrm>
          <a:prstGeom prst="rect">
            <a:avLst/>
          </a:prstGeom>
        </p:spPr>
      </p:pic>
    </p:spTree>
    <p:extLst>
      <p:ext uri="{BB962C8B-B14F-4D97-AF65-F5344CB8AC3E}">
        <p14:creationId xmlns:p14="http://schemas.microsoft.com/office/powerpoint/2010/main" val="25025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4B1F7-4272-B9A3-FEF2-86D50A24617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3FF7041-C37F-524B-0A53-915CFF78C1D5}"/>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56DE9D3E-0B09-D9F0-67DC-1E41E8974B17}"/>
              </a:ext>
            </a:extLst>
          </p:cNvPr>
          <p:cNvSpPr txBox="1"/>
          <p:nvPr/>
        </p:nvSpPr>
        <p:spPr>
          <a:xfrm>
            <a:off x="49153" y="6471771"/>
            <a:ext cx="5417574" cy="369332"/>
          </a:xfrm>
          <a:prstGeom prst="rect">
            <a:avLst/>
          </a:prstGeom>
          <a:solidFill>
            <a:srgbClr val="FFC000"/>
          </a:solidFill>
        </p:spPr>
        <p:txBody>
          <a:bodyPr wrap="square">
            <a:spAutoFit/>
          </a:bodyPr>
          <a:lstStyle/>
          <a:p>
            <a:pPr algn="ctr"/>
            <a:r>
              <a:rPr lang="en-IN"/>
              <a:t>Responsibility: Picture of a child doing chores</a:t>
            </a:r>
            <a:endParaRPr lang="en-IN" b="1" dirty="0"/>
          </a:p>
        </p:txBody>
      </p:sp>
      <p:sp>
        <p:nvSpPr>
          <p:cNvPr id="6" name="TextBox 5">
            <a:extLst>
              <a:ext uri="{FF2B5EF4-FFF2-40B4-BE49-F238E27FC236}">
                <a16:creationId xmlns:a16="http://schemas.microsoft.com/office/drawing/2014/main" id="{71A4B1D5-6A47-C4F8-8EAA-8FECBDA5315C}"/>
              </a:ext>
            </a:extLst>
          </p:cNvPr>
          <p:cNvSpPr txBox="1"/>
          <p:nvPr/>
        </p:nvSpPr>
        <p:spPr>
          <a:xfrm>
            <a:off x="6764594" y="6471771"/>
            <a:ext cx="5378237" cy="338554"/>
          </a:xfrm>
          <a:prstGeom prst="rect">
            <a:avLst/>
          </a:prstGeom>
          <a:solidFill>
            <a:srgbClr val="FFC000"/>
          </a:solidFill>
        </p:spPr>
        <p:txBody>
          <a:bodyPr wrap="square">
            <a:spAutoFit/>
          </a:bodyPr>
          <a:lstStyle>
            <a:defPPr>
              <a:defRPr lang="en-US"/>
            </a:defPPr>
            <a:lvl1pPr algn="ctr">
              <a:defRPr b="1"/>
            </a:lvl1pPr>
          </a:lstStyle>
          <a:p>
            <a:r>
              <a:rPr lang="en-US" sz="1600" b="1">
                <a:latin typeface="Adobe Gothic Std B" panose="020B0800000000000000" pitchFamily="34" charset="-128"/>
                <a:ea typeface="Adobe Gothic Std B" panose="020B0800000000000000" pitchFamily="34" charset="-128"/>
              </a:rPr>
              <a:t>Self-Discipline: Image of a child studying with focus</a:t>
            </a:r>
            <a:endParaRPr lang="en-IN" sz="1600" dirty="0"/>
          </a:p>
        </p:txBody>
      </p:sp>
      <p:pic>
        <p:nvPicPr>
          <p:cNvPr id="3" name="Picture 2">
            <a:extLst>
              <a:ext uri="{FF2B5EF4-FFF2-40B4-BE49-F238E27FC236}">
                <a16:creationId xmlns:a16="http://schemas.microsoft.com/office/drawing/2014/main" id="{77F16313-C9B2-E42F-F126-767F0C3E0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5" y="1484669"/>
            <a:ext cx="5487303" cy="4350774"/>
          </a:xfrm>
          <a:prstGeom prst="rect">
            <a:avLst/>
          </a:prstGeom>
        </p:spPr>
      </p:pic>
      <p:pic>
        <p:nvPicPr>
          <p:cNvPr id="7" name="Picture 6">
            <a:extLst>
              <a:ext uri="{FF2B5EF4-FFF2-40B4-BE49-F238E27FC236}">
                <a16:creationId xmlns:a16="http://schemas.microsoft.com/office/drawing/2014/main" id="{2322544E-9750-C01B-FE48-D851C57CD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847" y="1484669"/>
            <a:ext cx="5691501" cy="4350774"/>
          </a:xfrm>
          <a:prstGeom prst="rect">
            <a:avLst/>
          </a:prstGeom>
        </p:spPr>
      </p:pic>
    </p:spTree>
    <p:extLst>
      <p:ext uri="{BB962C8B-B14F-4D97-AF65-F5344CB8AC3E}">
        <p14:creationId xmlns:p14="http://schemas.microsoft.com/office/powerpoint/2010/main" val="350079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E0863-F611-3DC0-CE15-5D8B0C83553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FE2B01E-A2C2-4548-E4CE-2D2D5FE4127D}"/>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2CADDB34-0FBC-E91C-43C7-0821F36A8B2A}"/>
              </a:ext>
            </a:extLst>
          </p:cNvPr>
          <p:cNvSpPr txBox="1"/>
          <p:nvPr/>
        </p:nvSpPr>
        <p:spPr>
          <a:xfrm>
            <a:off x="49153" y="6471771"/>
            <a:ext cx="5860034" cy="307777"/>
          </a:xfrm>
          <a:prstGeom prst="rect">
            <a:avLst/>
          </a:prstGeom>
          <a:solidFill>
            <a:srgbClr val="FFC000"/>
          </a:solidFill>
        </p:spPr>
        <p:txBody>
          <a:bodyPr wrap="square">
            <a:spAutoFit/>
          </a:bodyPr>
          <a:lstStyle/>
          <a:p>
            <a:pPr algn="ctr"/>
            <a:r>
              <a:rPr lang="en-US" sz="1400" b="1" dirty="0">
                <a:latin typeface="Adobe Gothic Std B" panose="020B0800000000000000" pitchFamily="34" charset="-128"/>
                <a:ea typeface="Adobe Gothic Std B" panose="020B0800000000000000" pitchFamily="34" charset="-128"/>
              </a:rPr>
              <a:t> Teamwork: Photo of children working together on a project</a:t>
            </a:r>
            <a:endParaRPr lang="en-IN" sz="1400" b="1" dirty="0"/>
          </a:p>
        </p:txBody>
      </p:sp>
      <p:sp>
        <p:nvSpPr>
          <p:cNvPr id="6" name="TextBox 5">
            <a:extLst>
              <a:ext uri="{FF2B5EF4-FFF2-40B4-BE49-F238E27FC236}">
                <a16:creationId xmlns:a16="http://schemas.microsoft.com/office/drawing/2014/main" id="{4CB7FDFD-AEC6-9524-33A5-352BA1C10851}"/>
              </a:ext>
            </a:extLst>
          </p:cNvPr>
          <p:cNvSpPr txBox="1"/>
          <p:nvPr/>
        </p:nvSpPr>
        <p:spPr>
          <a:xfrm>
            <a:off x="6764594" y="6471771"/>
            <a:ext cx="5378237" cy="338554"/>
          </a:xfrm>
          <a:prstGeom prst="rect">
            <a:avLst/>
          </a:prstGeom>
          <a:solidFill>
            <a:srgbClr val="FFC000"/>
          </a:solidFill>
        </p:spPr>
        <p:txBody>
          <a:bodyPr wrap="square">
            <a:spAutoFit/>
          </a:bodyPr>
          <a:lstStyle>
            <a:defPPr>
              <a:defRPr lang="en-US"/>
            </a:defPPr>
            <a:lvl1pPr algn="ctr">
              <a:defRPr b="1"/>
            </a:lvl1pPr>
          </a:lstStyle>
          <a:p>
            <a:r>
              <a:rPr lang="en-US" sz="1400" b="1" dirty="0">
                <a:latin typeface="Adobe Gothic Std B" panose="020B0800000000000000" pitchFamily="34" charset="-128"/>
                <a:ea typeface="Adobe Gothic Std B" panose="020B0800000000000000" pitchFamily="34" charset="-128"/>
              </a:rPr>
              <a:t> </a:t>
            </a:r>
            <a:r>
              <a:rPr lang="en-US" sz="1600" b="1" dirty="0">
                <a:latin typeface="Adobe Gothic Std B" panose="020B0800000000000000" pitchFamily="34" charset="-128"/>
                <a:ea typeface="Adobe Gothic Std B" panose="020B0800000000000000" pitchFamily="34" charset="-128"/>
              </a:rPr>
              <a:t>Courage</a:t>
            </a:r>
            <a:r>
              <a:rPr lang="en-US" sz="1400" b="1" dirty="0">
                <a:latin typeface="Adobe Gothic Std B" panose="020B0800000000000000" pitchFamily="34" charset="-128"/>
                <a:ea typeface="Adobe Gothic Std B" panose="020B0800000000000000" pitchFamily="34" charset="-128"/>
              </a:rPr>
              <a:t>: Picture of a child standing up for themselves</a:t>
            </a:r>
            <a:endParaRPr lang="en-IN" sz="1400" dirty="0"/>
          </a:p>
        </p:txBody>
      </p:sp>
      <p:pic>
        <p:nvPicPr>
          <p:cNvPr id="3" name="Picture 2">
            <a:extLst>
              <a:ext uri="{FF2B5EF4-FFF2-40B4-BE49-F238E27FC236}">
                <a16:creationId xmlns:a16="http://schemas.microsoft.com/office/drawing/2014/main" id="{1BF3516A-8BDB-882D-076F-182CB1571911}"/>
              </a:ext>
            </a:extLst>
          </p:cNvPr>
          <p:cNvPicPr>
            <a:picLocks noChangeAspect="1"/>
          </p:cNvPicPr>
          <p:nvPr/>
        </p:nvPicPr>
        <p:blipFill>
          <a:blip r:embed="rId2">
            <a:extLst>
              <a:ext uri="{28A0092B-C50C-407E-A947-70E740481C1C}">
                <a14:useLocalDpi xmlns:a14="http://schemas.microsoft.com/office/drawing/2010/main" val="0"/>
              </a:ext>
            </a:extLst>
          </a:blip>
          <a:srcRect b="9000"/>
          <a:stretch/>
        </p:blipFill>
        <p:spPr>
          <a:xfrm>
            <a:off x="506359" y="1497785"/>
            <a:ext cx="5058697" cy="3388846"/>
          </a:xfrm>
          <a:prstGeom prst="rect">
            <a:avLst/>
          </a:prstGeom>
        </p:spPr>
      </p:pic>
      <p:pic>
        <p:nvPicPr>
          <p:cNvPr id="8" name="Picture 7">
            <a:extLst>
              <a:ext uri="{FF2B5EF4-FFF2-40B4-BE49-F238E27FC236}">
                <a16:creationId xmlns:a16="http://schemas.microsoft.com/office/drawing/2014/main" id="{B1259A9B-4FB0-4C70-3813-12EB14D1E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532" y="1497786"/>
            <a:ext cx="5083268" cy="3388845"/>
          </a:xfrm>
          <a:prstGeom prst="rect">
            <a:avLst/>
          </a:prstGeom>
        </p:spPr>
      </p:pic>
    </p:spTree>
    <p:extLst>
      <p:ext uri="{BB962C8B-B14F-4D97-AF65-F5344CB8AC3E}">
        <p14:creationId xmlns:p14="http://schemas.microsoft.com/office/powerpoint/2010/main" val="288259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601C2-B1B4-3B53-BF05-BFDEF39D9BA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1E4A33-F1A8-6E29-BAF2-D11A4AE7BF5A}"/>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53E024D1-C5B6-CA56-C107-25F186198288}"/>
              </a:ext>
            </a:extLst>
          </p:cNvPr>
          <p:cNvSpPr txBox="1"/>
          <p:nvPr/>
        </p:nvSpPr>
        <p:spPr>
          <a:xfrm>
            <a:off x="49153" y="6471771"/>
            <a:ext cx="5860034" cy="307777"/>
          </a:xfrm>
          <a:prstGeom prst="rect">
            <a:avLst/>
          </a:prstGeom>
          <a:solidFill>
            <a:srgbClr val="FFC000"/>
          </a:solidFill>
        </p:spPr>
        <p:txBody>
          <a:bodyPr wrap="square">
            <a:spAutoFit/>
          </a:bodyPr>
          <a:lstStyle/>
          <a:p>
            <a:pPr algn="ctr"/>
            <a:r>
              <a:rPr lang="en-US" sz="1400" b="1" dirty="0">
                <a:latin typeface="Adobe Gothic Std B" panose="020B0800000000000000" pitchFamily="34" charset="-128"/>
                <a:ea typeface="Adobe Gothic Std B" panose="020B0800000000000000" pitchFamily="34" charset="-128"/>
              </a:rPr>
              <a:t>Life Skills:1. Time Management: Image of a child using a planner</a:t>
            </a:r>
            <a:endParaRPr lang="en-IN" sz="1400" b="1" dirty="0"/>
          </a:p>
        </p:txBody>
      </p:sp>
      <p:sp>
        <p:nvSpPr>
          <p:cNvPr id="6" name="TextBox 5">
            <a:extLst>
              <a:ext uri="{FF2B5EF4-FFF2-40B4-BE49-F238E27FC236}">
                <a16:creationId xmlns:a16="http://schemas.microsoft.com/office/drawing/2014/main" id="{3E33C6F0-FC8E-3CFA-EA0C-EF5621294B8C}"/>
              </a:ext>
            </a:extLst>
          </p:cNvPr>
          <p:cNvSpPr txBox="1"/>
          <p:nvPr/>
        </p:nvSpPr>
        <p:spPr>
          <a:xfrm>
            <a:off x="6764594" y="6471771"/>
            <a:ext cx="5378237" cy="338554"/>
          </a:xfrm>
          <a:prstGeom prst="rect">
            <a:avLst/>
          </a:prstGeom>
          <a:solidFill>
            <a:srgbClr val="FFC000"/>
          </a:solidFill>
        </p:spPr>
        <p:txBody>
          <a:bodyPr wrap="square">
            <a:spAutoFit/>
          </a:bodyPr>
          <a:lstStyle>
            <a:defPPr>
              <a:defRPr lang="en-US"/>
            </a:defPPr>
            <a:lvl1pPr algn="ctr">
              <a:defRPr b="1"/>
            </a:lvl1pPr>
          </a:lstStyle>
          <a:p>
            <a:r>
              <a:rPr lang="en-US" sz="1400" b="1" dirty="0">
                <a:latin typeface="Adobe Gothic Std B" panose="020B0800000000000000" pitchFamily="34" charset="-128"/>
                <a:ea typeface="Adobe Gothic Std B" panose="020B0800000000000000" pitchFamily="34" charset="-128"/>
              </a:rPr>
              <a:t> </a:t>
            </a:r>
            <a:r>
              <a:rPr lang="en-US" sz="1600" b="1" dirty="0">
                <a:latin typeface="Adobe Gothic Std B" panose="020B0800000000000000" pitchFamily="34" charset="-128"/>
                <a:ea typeface="Adobe Gothic Std B" panose="020B0800000000000000" pitchFamily="34" charset="-128"/>
              </a:rPr>
              <a:t>Courage</a:t>
            </a:r>
            <a:r>
              <a:rPr lang="en-US" sz="1400" b="1" dirty="0">
                <a:latin typeface="Adobe Gothic Std B" panose="020B0800000000000000" pitchFamily="34" charset="-128"/>
                <a:ea typeface="Adobe Gothic Std B" panose="020B0800000000000000" pitchFamily="34" charset="-128"/>
              </a:rPr>
              <a:t>: Picture of a child standing up for themselves</a:t>
            </a:r>
            <a:endParaRPr lang="en-IN" sz="1400" dirty="0"/>
          </a:p>
        </p:txBody>
      </p:sp>
      <p:pic>
        <p:nvPicPr>
          <p:cNvPr id="7" name="Picture 6">
            <a:extLst>
              <a:ext uri="{FF2B5EF4-FFF2-40B4-BE49-F238E27FC236}">
                <a16:creationId xmlns:a16="http://schemas.microsoft.com/office/drawing/2014/main" id="{CC6E7647-9A6F-8AC5-DB2B-D5191CDEFCFD}"/>
              </a:ext>
            </a:extLst>
          </p:cNvPr>
          <p:cNvPicPr>
            <a:picLocks noChangeAspect="1"/>
          </p:cNvPicPr>
          <p:nvPr/>
        </p:nvPicPr>
        <p:blipFill>
          <a:blip r:embed="rId2">
            <a:extLst>
              <a:ext uri="{28A0092B-C50C-407E-A947-70E740481C1C}">
                <a14:useLocalDpi xmlns:a14="http://schemas.microsoft.com/office/drawing/2010/main" val="0"/>
              </a:ext>
            </a:extLst>
          </a:blip>
          <a:srcRect b="8466"/>
          <a:stretch/>
        </p:blipFill>
        <p:spPr>
          <a:xfrm>
            <a:off x="441243" y="1699755"/>
            <a:ext cx="5320459" cy="42782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A9ECFAA6-6326-1FA2-AB20-B398864A8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26" y="1484669"/>
            <a:ext cx="5791197" cy="4414684"/>
          </a:xfrm>
          <a:prstGeom prst="ellipse">
            <a:avLst/>
          </a:prstGeom>
          <a:ln>
            <a:noFill/>
          </a:ln>
          <a:effectLst>
            <a:softEdge rad="112500"/>
          </a:effectLst>
        </p:spPr>
      </p:pic>
    </p:spTree>
    <p:extLst>
      <p:ext uri="{BB962C8B-B14F-4D97-AF65-F5344CB8AC3E}">
        <p14:creationId xmlns:p14="http://schemas.microsoft.com/office/powerpoint/2010/main" val="358373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1503</Words>
  <Application>Microsoft Office PowerPoint</Application>
  <PresentationFormat>Widescreen</PresentationFormat>
  <Paragraphs>170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Adobe Gothic Std B</vt:lpstr>
      <vt:lpstr>Arial</vt:lpstr>
      <vt:lpstr>Bookman Old Style</vt:lpstr>
      <vt:lpstr>Calibri</vt:lpstr>
      <vt:lpstr>Calibri Light</vt:lpstr>
      <vt:lpstr>Office Theme</vt:lpstr>
      <vt:lpstr>PowerPoint Presentation</vt:lpstr>
      <vt:lpstr>Definition of Value Education</vt:lpstr>
      <vt:lpstr>Importance of Value Education in Schools</vt:lpstr>
      <vt:lpstr>What is Value Education Kit?</vt:lpstr>
      <vt:lpstr>Components of the Kit </vt:lpstr>
      <vt:lpstr>Contd…Components of the Kit </vt:lpstr>
      <vt:lpstr>Contd…Components of the Kit </vt:lpstr>
      <vt:lpstr>Contd…Components of the Kit </vt:lpstr>
      <vt:lpstr>Contd…Components of the Kit </vt:lpstr>
      <vt:lpstr>Contd…Components of the Kit </vt:lpstr>
      <vt:lpstr>Contd…Components of the Kit </vt:lpstr>
      <vt:lpstr>Benefits of Using the Kit</vt:lpstr>
      <vt:lpstr>Contd… Benefits of Using the Kit</vt:lpstr>
      <vt:lpstr>Contd… Benefits of Using the Kit</vt:lpstr>
      <vt:lpstr>Contd… Benefits of Using the Kit</vt:lpstr>
      <vt:lpstr>Need for Value Education</vt:lpstr>
      <vt:lpstr>Need for Value Education</vt:lpstr>
      <vt:lpstr>Benefits of Value Education</vt:lpstr>
      <vt:lpstr>Awareness of Value Education Kit</vt:lpstr>
      <vt:lpstr>Contd.. Awareness of Value Education Kit</vt:lpstr>
      <vt:lpstr>Effective Implementation Strategies</vt:lpstr>
      <vt:lpstr>Effective Implementation Strategies</vt:lpstr>
      <vt:lpstr>Effective Implementation Strategies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umar farooq</dc:creator>
  <cp:lastModifiedBy>umar farooq</cp:lastModifiedBy>
  <cp:revision>20</cp:revision>
  <dcterms:created xsi:type="dcterms:W3CDTF">2024-11-03T04:39:07Z</dcterms:created>
  <dcterms:modified xsi:type="dcterms:W3CDTF">2024-11-08T15:37:01Z</dcterms:modified>
</cp:coreProperties>
</file>